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9"/>
  </p:notesMasterIdLst>
  <p:handoutMasterIdLst>
    <p:handoutMasterId r:id="rId30"/>
  </p:handoutMasterIdLst>
  <p:sldIdLst>
    <p:sldId id="423" r:id="rId2"/>
    <p:sldId id="424" r:id="rId3"/>
    <p:sldId id="462" r:id="rId4"/>
    <p:sldId id="483" r:id="rId5"/>
    <p:sldId id="461" r:id="rId6"/>
    <p:sldId id="484" r:id="rId7"/>
    <p:sldId id="485" r:id="rId8"/>
    <p:sldId id="486" r:id="rId9"/>
    <p:sldId id="487" r:id="rId10"/>
    <p:sldId id="489" r:id="rId11"/>
    <p:sldId id="488" r:id="rId12"/>
    <p:sldId id="493" r:id="rId13"/>
    <p:sldId id="492" r:id="rId14"/>
    <p:sldId id="494" r:id="rId15"/>
    <p:sldId id="495" r:id="rId16"/>
    <p:sldId id="490" r:id="rId17"/>
    <p:sldId id="496" r:id="rId18"/>
    <p:sldId id="497" r:id="rId19"/>
    <p:sldId id="505" r:id="rId20"/>
    <p:sldId id="506" r:id="rId21"/>
    <p:sldId id="498" r:id="rId22"/>
    <p:sldId id="500" r:id="rId23"/>
    <p:sldId id="501" r:id="rId24"/>
    <p:sldId id="502" r:id="rId25"/>
    <p:sldId id="503" r:id="rId26"/>
    <p:sldId id="504" r:id="rId27"/>
    <p:sldId id="499" r:id="rId28"/>
  </p:sldIdLst>
  <p:sldSz cx="9144000" cy="6858000" type="letter"/>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A"/>
    <a:srgbClr val="EDEDED"/>
    <a:srgbClr val="F424EC"/>
    <a:srgbClr val="CD39F4"/>
    <a:srgbClr val="42E900"/>
    <a:srgbClr val="001B3B"/>
    <a:srgbClr val="70AE47"/>
    <a:srgbClr val="6399BA"/>
    <a:srgbClr val="6CA4DB"/>
    <a:srgbClr val="6DA3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7" autoAdjust="0"/>
    <p:restoredTop sz="94474" autoAdjust="0"/>
  </p:normalViewPr>
  <p:slideViewPr>
    <p:cSldViewPr snapToGrid="0" snapToObjects="1">
      <p:cViewPr varScale="1">
        <p:scale>
          <a:sx n="123" d="100"/>
          <a:sy n="123" d="100"/>
        </p:scale>
        <p:origin x="808" y="192"/>
      </p:cViewPr>
      <p:guideLst>
        <p:guide orient="horz" pos="2184"/>
        <p:guide pos="2880"/>
      </p:guideLst>
    </p:cSldViewPr>
  </p:slideViewPr>
  <p:notesTextViewPr>
    <p:cViewPr>
      <p:scale>
        <a:sx n="1" d="1"/>
        <a:sy n="1" d="1"/>
      </p:scale>
      <p:origin x="0" y="0"/>
    </p:cViewPr>
  </p:notesTextViewPr>
  <p:sorterViewPr>
    <p:cViewPr>
      <p:scale>
        <a:sx n="129" d="100"/>
        <a:sy n="129" d="100"/>
      </p:scale>
      <p:origin x="0" y="6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86" tIns="46243" rIns="92486" bIns="46243" rtlCol="0"/>
          <a:lstStyle>
            <a:lvl1pPr algn="l">
              <a:defRPr sz="1200"/>
            </a:lvl1pPr>
          </a:lstStyle>
          <a:p>
            <a:endParaRPr lang="en-US"/>
          </a:p>
        </p:txBody>
      </p:sp>
      <p:sp>
        <p:nvSpPr>
          <p:cNvPr id="3" name="Date Placeholder 2"/>
          <p:cNvSpPr>
            <a:spLocks noGrp="1"/>
          </p:cNvSpPr>
          <p:nvPr>
            <p:ph type="dt" sz="quarter" idx="1"/>
          </p:nvPr>
        </p:nvSpPr>
        <p:spPr>
          <a:xfrm>
            <a:off x="3936769" y="0"/>
            <a:ext cx="3011699" cy="461804"/>
          </a:xfrm>
          <a:prstGeom prst="rect">
            <a:avLst/>
          </a:prstGeom>
        </p:spPr>
        <p:txBody>
          <a:bodyPr vert="horz" lIns="92486" tIns="46243" rIns="92486" bIns="46243" rtlCol="0"/>
          <a:lstStyle>
            <a:lvl1pPr algn="r">
              <a:defRPr sz="1200"/>
            </a:lvl1pPr>
          </a:lstStyle>
          <a:p>
            <a:fld id="{BFDC8C1E-CA5B-48A8-AAAA-2CA36EB6AB7C}" type="datetimeFigureOut">
              <a:rPr lang="en-US" smtClean="0"/>
              <a:t>8/20/18</a:t>
            </a:fld>
            <a:endParaRPr lang="en-US"/>
          </a:p>
        </p:txBody>
      </p:sp>
      <p:sp>
        <p:nvSpPr>
          <p:cNvPr id="4" name="Footer Placeholder 3"/>
          <p:cNvSpPr>
            <a:spLocks noGrp="1"/>
          </p:cNvSpPr>
          <p:nvPr>
            <p:ph type="ftr" sz="quarter" idx="2"/>
          </p:nvPr>
        </p:nvSpPr>
        <p:spPr>
          <a:xfrm>
            <a:off x="0" y="8772668"/>
            <a:ext cx="3011699" cy="461804"/>
          </a:xfrm>
          <a:prstGeom prst="rect">
            <a:avLst/>
          </a:prstGeom>
        </p:spPr>
        <p:txBody>
          <a:bodyPr vert="horz" lIns="92486" tIns="46243" rIns="92486" bIns="46243" rtlCol="0" anchor="b"/>
          <a:lstStyle>
            <a:lvl1pPr algn="l">
              <a:defRPr sz="1200"/>
            </a:lvl1pPr>
          </a:lstStyle>
          <a:p>
            <a:endParaRPr lang="en-US"/>
          </a:p>
        </p:txBody>
      </p:sp>
      <p:sp>
        <p:nvSpPr>
          <p:cNvPr id="5" name="Slide Number Placeholder 4"/>
          <p:cNvSpPr>
            <a:spLocks noGrp="1"/>
          </p:cNvSpPr>
          <p:nvPr>
            <p:ph type="sldNum" sz="quarter" idx="3"/>
          </p:nvPr>
        </p:nvSpPr>
        <p:spPr>
          <a:xfrm>
            <a:off x="3936769" y="8772668"/>
            <a:ext cx="3011699" cy="461804"/>
          </a:xfrm>
          <a:prstGeom prst="rect">
            <a:avLst/>
          </a:prstGeom>
        </p:spPr>
        <p:txBody>
          <a:bodyPr vert="horz" lIns="92486" tIns="46243" rIns="92486" bIns="46243" rtlCol="0" anchor="b"/>
          <a:lstStyle>
            <a:lvl1pPr algn="r">
              <a:defRPr sz="1200"/>
            </a:lvl1pPr>
          </a:lstStyle>
          <a:p>
            <a:fld id="{103BD64C-1C51-4C09-A640-B2FA6FC97183}" type="slidenum">
              <a:rPr lang="en-US" smtClean="0"/>
              <a:t>‹#›</a:t>
            </a:fld>
            <a:endParaRPr lang="en-US"/>
          </a:p>
        </p:txBody>
      </p:sp>
    </p:spTree>
    <p:extLst>
      <p:ext uri="{BB962C8B-B14F-4D97-AF65-F5344CB8AC3E}">
        <p14:creationId xmlns:p14="http://schemas.microsoft.com/office/powerpoint/2010/main" val="20658419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408"/>
          </a:xfrm>
          <a:prstGeom prst="rect">
            <a:avLst/>
          </a:prstGeom>
        </p:spPr>
        <p:txBody>
          <a:bodyPr vert="horz" lIns="92486" tIns="46243" rIns="92486" bIns="46243" rtlCol="0"/>
          <a:lstStyle>
            <a:lvl1pPr algn="l">
              <a:defRPr sz="1200"/>
            </a:lvl1pPr>
          </a:lstStyle>
          <a:p>
            <a:endParaRPr lang="en-US"/>
          </a:p>
        </p:txBody>
      </p:sp>
      <p:sp>
        <p:nvSpPr>
          <p:cNvPr id="3" name="Date Placeholder 2"/>
          <p:cNvSpPr>
            <a:spLocks noGrp="1"/>
          </p:cNvSpPr>
          <p:nvPr>
            <p:ph type="dt" idx="1"/>
          </p:nvPr>
        </p:nvSpPr>
        <p:spPr>
          <a:xfrm>
            <a:off x="3936769" y="1"/>
            <a:ext cx="3011699" cy="463408"/>
          </a:xfrm>
          <a:prstGeom prst="rect">
            <a:avLst/>
          </a:prstGeom>
        </p:spPr>
        <p:txBody>
          <a:bodyPr vert="horz" lIns="92486" tIns="46243" rIns="92486" bIns="46243" rtlCol="0"/>
          <a:lstStyle>
            <a:lvl1pPr algn="r">
              <a:defRPr sz="1200"/>
            </a:lvl1pPr>
          </a:lstStyle>
          <a:p>
            <a:fld id="{D126A052-ED3F-3244-BBDE-97F8D976CC39}" type="datetimeFigureOut">
              <a:rPr lang="en-US" smtClean="0"/>
              <a:t>8/20/18</a:t>
            </a:fld>
            <a:endParaRPr lang="en-US"/>
          </a:p>
        </p:txBody>
      </p:sp>
      <p:sp>
        <p:nvSpPr>
          <p:cNvPr id="4" name="Slide Image Placeholder 3"/>
          <p:cNvSpPr>
            <a:spLocks noGrp="1" noRot="1" noChangeAspect="1"/>
          </p:cNvSpPr>
          <p:nvPr>
            <p:ph type="sldImg" idx="2"/>
          </p:nvPr>
        </p:nvSpPr>
        <p:spPr>
          <a:xfrm>
            <a:off x="1397000" y="1154113"/>
            <a:ext cx="4156075" cy="3117850"/>
          </a:xfrm>
          <a:prstGeom prst="rect">
            <a:avLst/>
          </a:prstGeom>
          <a:noFill/>
          <a:ln w="12700">
            <a:solidFill>
              <a:prstClr val="black"/>
            </a:solidFill>
          </a:ln>
        </p:spPr>
        <p:txBody>
          <a:bodyPr vert="horz" lIns="92486" tIns="46243" rIns="92486" bIns="46243" rtlCol="0" anchor="ctr"/>
          <a:lstStyle/>
          <a:p>
            <a:endParaRPr lang="en-US"/>
          </a:p>
        </p:txBody>
      </p:sp>
      <p:sp>
        <p:nvSpPr>
          <p:cNvPr id="5" name="Notes Placeholder 4"/>
          <p:cNvSpPr>
            <a:spLocks noGrp="1"/>
          </p:cNvSpPr>
          <p:nvPr>
            <p:ph type="body" sz="quarter" idx="3"/>
          </p:nvPr>
        </p:nvSpPr>
        <p:spPr>
          <a:xfrm>
            <a:off x="695008" y="4444862"/>
            <a:ext cx="5560060" cy="3636705"/>
          </a:xfrm>
          <a:prstGeom prst="rect">
            <a:avLst/>
          </a:prstGeom>
        </p:spPr>
        <p:txBody>
          <a:bodyPr vert="horz" lIns="92486" tIns="46243" rIns="92486" bIns="4624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0"/>
            <a:ext cx="3011699" cy="463407"/>
          </a:xfrm>
          <a:prstGeom prst="rect">
            <a:avLst/>
          </a:prstGeom>
        </p:spPr>
        <p:txBody>
          <a:bodyPr vert="horz" lIns="92486" tIns="46243" rIns="92486" bIns="46243" rtlCol="0" anchor="b"/>
          <a:lstStyle>
            <a:lvl1pPr algn="l">
              <a:defRPr sz="1200"/>
            </a:lvl1pPr>
          </a:lstStyle>
          <a:p>
            <a:endParaRPr lang="en-US"/>
          </a:p>
        </p:txBody>
      </p:sp>
      <p:sp>
        <p:nvSpPr>
          <p:cNvPr id="7" name="Slide Number Placeholder 6"/>
          <p:cNvSpPr>
            <a:spLocks noGrp="1"/>
          </p:cNvSpPr>
          <p:nvPr>
            <p:ph type="sldNum" sz="quarter" idx="5"/>
          </p:nvPr>
        </p:nvSpPr>
        <p:spPr>
          <a:xfrm>
            <a:off x="3936769" y="8772670"/>
            <a:ext cx="3011699" cy="463407"/>
          </a:xfrm>
          <a:prstGeom prst="rect">
            <a:avLst/>
          </a:prstGeom>
        </p:spPr>
        <p:txBody>
          <a:bodyPr vert="horz" lIns="92486" tIns="46243" rIns="92486" bIns="46243" rtlCol="0" anchor="b"/>
          <a:lstStyle>
            <a:lvl1pPr algn="r">
              <a:defRPr sz="1200"/>
            </a:lvl1pPr>
          </a:lstStyle>
          <a:p>
            <a:fld id="{2A3DC5D7-A56D-354D-A3DB-C554BCA5C13A}" type="slidenum">
              <a:rPr lang="en-US" smtClean="0"/>
              <a:t>‹#›</a:t>
            </a:fld>
            <a:endParaRPr lang="en-US"/>
          </a:p>
        </p:txBody>
      </p:sp>
    </p:spTree>
    <p:extLst>
      <p:ext uri="{BB962C8B-B14F-4D97-AF65-F5344CB8AC3E}">
        <p14:creationId xmlns:p14="http://schemas.microsoft.com/office/powerpoint/2010/main" val="1511229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8" name="Slide Number Placeholder 4"/>
          <p:cNvSpPr>
            <a:spLocks noGrp="1"/>
          </p:cNvSpPr>
          <p:nvPr>
            <p:ph type="sldNum" sz="quarter" idx="4"/>
          </p:nvPr>
        </p:nvSpPr>
        <p:spPr>
          <a:xfrm>
            <a:off x="8510588" y="6444031"/>
            <a:ext cx="633412" cy="365125"/>
          </a:xfrm>
          <a:prstGeom prst="rect">
            <a:avLst/>
          </a:prstGeom>
        </p:spPr>
        <p:txBody>
          <a:bodyPr/>
          <a:lstStyle>
            <a:lvl1pPr>
              <a:defRPr sz="1200"/>
            </a:lvl1pPr>
          </a:lstStyle>
          <a:p>
            <a:fld id="{7DF1C536-496C-A34C-B892-74BB361569C2}" type="slidenum">
              <a:rPr lang="en-US" smtClean="0">
                <a:solidFill>
                  <a:srgbClr val="FFFFFF"/>
                </a:solidFill>
                <a:latin typeface="Arial"/>
                <a:cs typeface="Arial"/>
              </a:rPr>
              <a:pPr/>
              <a:t>‹#›</a:t>
            </a:fld>
            <a:endParaRPr lang="en-US" dirty="0">
              <a:solidFill>
                <a:srgbClr val="FFFFFF"/>
              </a:solidFill>
              <a:latin typeface="Arial"/>
              <a:cs typeface="Arial"/>
            </a:endParaRPr>
          </a:p>
        </p:txBody>
      </p:sp>
    </p:spTree>
    <p:extLst>
      <p:ext uri="{BB962C8B-B14F-4D97-AF65-F5344CB8AC3E}">
        <p14:creationId xmlns:p14="http://schemas.microsoft.com/office/powerpoint/2010/main" val="124891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2"/>
          </p:nvPr>
        </p:nvSpPr>
        <p:spPr>
          <a:xfrm>
            <a:off x="7528534" y="6462876"/>
            <a:ext cx="860589" cy="365125"/>
          </a:xfrm>
          <a:prstGeom prst="rect">
            <a:avLst/>
          </a:prstGeom>
        </p:spPr>
        <p:txBody>
          <a:bodyPr/>
          <a:lstStyle>
            <a:lvl1pPr>
              <a:defRPr sz="1200"/>
            </a:lvl1pPr>
          </a:lstStyle>
          <a:p>
            <a:endParaRPr lang="en-US" dirty="0">
              <a:solidFill>
                <a:srgbClr val="FFFFFF"/>
              </a:solidFill>
              <a:latin typeface="Arial"/>
              <a:cs typeface="Arial"/>
            </a:endParaRPr>
          </a:p>
        </p:txBody>
      </p:sp>
      <p:sp>
        <p:nvSpPr>
          <p:cNvPr id="8" name="Slide Number Placeholder 4"/>
          <p:cNvSpPr>
            <a:spLocks noGrp="1"/>
          </p:cNvSpPr>
          <p:nvPr>
            <p:ph type="sldNum" sz="quarter" idx="4"/>
          </p:nvPr>
        </p:nvSpPr>
        <p:spPr>
          <a:xfrm>
            <a:off x="8510588" y="6444031"/>
            <a:ext cx="633412" cy="365125"/>
          </a:xfrm>
          <a:prstGeom prst="rect">
            <a:avLst/>
          </a:prstGeom>
        </p:spPr>
        <p:txBody>
          <a:bodyPr/>
          <a:lstStyle>
            <a:lvl1pPr>
              <a:defRPr sz="1200"/>
            </a:lvl1pPr>
          </a:lstStyle>
          <a:p>
            <a:fld id="{7DF1C536-496C-A34C-B892-74BB361569C2}" type="slidenum">
              <a:rPr lang="en-US" smtClean="0">
                <a:solidFill>
                  <a:srgbClr val="FFFFFF"/>
                </a:solidFill>
                <a:latin typeface="Arial"/>
                <a:cs typeface="Arial"/>
              </a:rPr>
              <a:pPr/>
              <a:t>‹#›</a:t>
            </a:fld>
            <a:endParaRPr lang="en-US" dirty="0">
              <a:solidFill>
                <a:srgbClr val="FFFFFF"/>
              </a:solidFill>
              <a:latin typeface="Arial"/>
              <a:cs typeface="Arial"/>
            </a:endParaRPr>
          </a:p>
        </p:txBody>
      </p:sp>
    </p:spTree>
    <p:extLst>
      <p:ext uri="{BB962C8B-B14F-4D97-AF65-F5344CB8AC3E}">
        <p14:creationId xmlns:p14="http://schemas.microsoft.com/office/powerpoint/2010/main" val="6604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Date Placeholder 3"/>
          <p:cNvSpPr>
            <a:spLocks noGrp="1"/>
          </p:cNvSpPr>
          <p:nvPr>
            <p:ph type="dt" sz="half" idx="2"/>
          </p:nvPr>
        </p:nvSpPr>
        <p:spPr>
          <a:xfrm>
            <a:off x="7528534" y="6462876"/>
            <a:ext cx="860589" cy="365125"/>
          </a:xfrm>
          <a:prstGeom prst="rect">
            <a:avLst/>
          </a:prstGeom>
        </p:spPr>
        <p:txBody>
          <a:bodyPr/>
          <a:lstStyle>
            <a:lvl1pPr>
              <a:defRPr sz="1200"/>
            </a:lvl1pPr>
          </a:lstStyle>
          <a:p>
            <a:endParaRPr lang="en-US" dirty="0">
              <a:solidFill>
                <a:srgbClr val="FFFFFF"/>
              </a:solidFill>
              <a:latin typeface="Arial"/>
              <a:cs typeface="Arial"/>
            </a:endParaRPr>
          </a:p>
        </p:txBody>
      </p:sp>
      <p:sp>
        <p:nvSpPr>
          <p:cNvPr id="8" name="Slide Number Placeholder 4"/>
          <p:cNvSpPr>
            <a:spLocks noGrp="1"/>
          </p:cNvSpPr>
          <p:nvPr>
            <p:ph type="sldNum" sz="quarter" idx="4"/>
          </p:nvPr>
        </p:nvSpPr>
        <p:spPr>
          <a:xfrm>
            <a:off x="8510588" y="6444031"/>
            <a:ext cx="633412" cy="365125"/>
          </a:xfrm>
          <a:prstGeom prst="rect">
            <a:avLst/>
          </a:prstGeom>
        </p:spPr>
        <p:txBody>
          <a:bodyPr/>
          <a:lstStyle>
            <a:lvl1pPr>
              <a:defRPr sz="1200"/>
            </a:lvl1pPr>
          </a:lstStyle>
          <a:p>
            <a:fld id="{7DF1C536-496C-A34C-B892-74BB361569C2}" type="slidenum">
              <a:rPr lang="en-US" smtClean="0">
                <a:solidFill>
                  <a:srgbClr val="FFFFFF"/>
                </a:solidFill>
                <a:latin typeface="Arial"/>
                <a:cs typeface="Arial"/>
              </a:rPr>
              <a:pPr/>
              <a:t>‹#›</a:t>
            </a:fld>
            <a:endParaRPr lang="en-US" dirty="0">
              <a:solidFill>
                <a:srgbClr val="FFFFFF"/>
              </a:solidFill>
              <a:latin typeface="Arial"/>
              <a:cs typeface="Arial"/>
            </a:endParaRPr>
          </a:p>
        </p:txBody>
      </p:sp>
    </p:spTree>
    <p:extLst>
      <p:ext uri="{BB962C8B-B14F-4D97-AF65-F5344CB8AC3E}">
        <p14:creationId xmlns:p14="http://schemas.microsoft.com/office/powerpoint/2010/main" val="185735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62" y="0"/>
            <a:ext cx="9148762" cy="1325563"/>
          </a:xfrm>
          <a:solidFill>
            <a:srgbClr val="001B3B"/>
          </a:solidFill>
        </p:spPr>
        <p:txBody>
          <a:bodyPr/>
          <a:lstStyle>
            <a:lvl1pPr algn="ct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23888" y="1699706"/>
            <a:ext cx="78867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4"/>
          <p:cNvSpPr>
            <a:spLocks noGrp="1"/>
          </p:cNvSpPr>
          <p:nvPr>
            <p:ph type="sldNum" sz="quarter" idx="4"/>
          </p:nvPr>
        </p:nvSpPr>
        <p:spPr>
          <a:xfrm>
            <a:off x="8510588" y="6444031"/>
            <a:ext cx="633412" cy="365125"/>
          </a:xfrm>
          <a:prstGeom prst="rect">
            <a:avLst/>
          </a:prstGeom>
        </p:spPr>
        <p:txBody>
          <a:bodyPr/>
          <a:lstStyle>
            <a:lvl1pPr>
              <a:defRPr sz="1200"/>
            </a:lvl1pPr>
          </a:lstStyle>
          <a:p>
            <a:fld id="{7DF1C536-496C-A34C-B892-74BB361569C2}" type="slidenum">
              <a:rPr lang="en-US" smtClean="0">
                <a:solidFill>
                  <a:srgbClr val="FFFFFF"/>
                </a:solidFill>
                <a:latin typeface="Arial"/>
                <a:cs typeface="Arial"/>
              </a:rPr>
              <a:pPr/>
              <a:t>‹#›</a:t>
            </a:fld>
            <a:endParaRPr lang="en-US" dirty="0">
              <a:solidFill>
                <a:srgbClr val="FFFFFF"/>
              </a:solidFill>
              <a:latin typeface="Arial"/>
              <a:cs typeface="Arial"/>
            </a:endParaRPr>
          </a:p>
        </p:txBody>
      </p:sp>
    </p:spTree>
    <p:extLst>
      <p:ext uri="{BB962C8B-B14F-4D97-AF65-F5344CB8AC3E}">
        <p14:creationId xmlns:p14="http://schemas.microsoft.com/office/powerpoint/2010/main" val="93338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8" name="Slide Number Placeholder 4"/>
          <p:cNvSpPr>
            <a:spLocks noGrp="1"/>
          </p:cNvSpPr>
          <p:nvPr>
            <p:ph type="sldNum" sz="quarter" idx="4"/>
          </p:nvPr>
        </p:nvSpPr>
        <p:spPr>
          <a:xfrm>
            <a:off x="8510588" y="6444031"/>
            <a:ext cx="633412" cy="365125"/>
          </a:xfrm>
          <a:prstGeom prst="rect">
            <a:avLst/>
          </a:prstGeom>
        </p:spPr>
        <p:txBody>
          <a:bodyPr/>
          <a:lstStyle>
            <a:lvl1pPr>
              <a:defRPr sz="1200"/>
            </a:lvl1pPr>
          </a:lstStyle>
          <a:p>
            <a:fld id="{7DF1C536-496C-A34C-B892-74BB361569C2}" type="slidenum">
              <a:rPr lang="en-US" smtClean="0">
                <a:solidFill>
                  <a:srgbClr val="FFFFFF"/>
                </a:solidFill>
                <a:latin typeface="Arial"/>
                <a:cs typeface="Arial"/>
              </a:rPr>
              <a:pPr/>
              <a:t>‹#›</a:t>
            </a:fld>
            <a:endParaRPr lang="en-US" dirty="0">
              <a:solidFill>
                <a:srgbClr val="FFFFFF"/>
              </a:solidFill>
              <a:latin typeface="Arial"/>
              <a:cs typeface="Arial"/>
            </a:endParaRPr>
          </a:p>
        </p:txBody>
      </p:sp>
    </p:spTree>
    <p:extLst>
      <p:ext uri="{BB962C8B-B14F-4D97-AF65-F5344CB8AC3E}">
        <p14:creationId xmlns:p14="http://schemas.microsoft.com/office/powerpoint/2010/main" val="10476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8" name="Date Placeholder 3"/>
          <p:cNvSpPr>
            <a:spLocks noGrp="1"/>
          </p:cNvSpPr>
          <p:nvPr>
            <p:ph type="dt" sz="half" idx="12"/>
          </p:nvPr>
        </p:nvSpPr>
        <p:spPr>
          <a:xfrm>
            <a:off x="7528534" y="6462876"/>
            <a:ext cx="860589" cy="365125"/>
          </a:xfrm>
          <a:prstGeom prst="rect">
            <a:avLst/>
          </a:prstGeom>
        </p:spPr>
        <p:txBody>
          <a:bodyPr/>
          <a:lstStyle>
            <a:lvl1pPr>
              <a:defRPr sz="1200"/>
            </a:lvl1pPr>
          </a:lstStyle>
          <a:p>
            <a:endParaRPr lang="en-US" dirty="0">
              <a:solidFill>
                <a:srgbClr val="FFFFFF"/>
              </a:solidFill>
              <a:latin typeface="Arial"/>
              <a:cs typeface="Arial"/>
            </a:endParaRPr>
          </a:p>
        </p:txBody>
      </p:sp>
      <p:sp>
        <p:nvSpPr>
          <p:cNvPr id="9" name="Slide Number Placeholder 4"/>
          <p:cNvSpPr>
            <a:spLocks noGrp="1"/>
          </p:cNvSpPr>
          <p:nvPr>
            <p:ph type="sldNum" sz="quarter" idx="4"/>
          </p:nvPr>
        </p:nvSpPr>
        <p:spPr>
          <a:xfrm>
            <a:off x="8510588" y="6444031"/>
            <a:ext cx="633412" cy="365125"/>
          </a:xfrm>
          <a:prstGeom prst="rect">
            <a:avLst/>
          </a:prstGeom>
        </p:spPr>
        <p:txBody>
          <a:bodyPr/>
          <a:lstStyle>
            <a:lvl1pPr>
              <a:defRPr sz="1200"/>
            </a:lvl1pPr>
          </a:lstStyle>
          <a:p>
            <a:fld id="{7DF1C536-496C-A34C-B892-74BB361569C2}" type="slidenum">
              <a:rPr lang="en-US" smtClean="0">
                <a:solidFill>
                  <a:srgbClr val="FFFFFF"/>
                </a:solidFill>
                <a:latin typeface="Arial"/>
                <a:cs typeface="Arial"/>
              </a:rPr>
              <a:pPr/>
              <a:t>‹#›</a:t>
            </a:fld>
            <a:endParaRPr lang="en-US" dirty="0">
              <a:solidFill>
                <a:srgbClr val="FFFFFF"/>
              </a:solidFill>
              <a:latin typeface="Arial"/>
              <a:cs typeface="Arial"/>
            </a:endParaRPr>
          </a:p>
        </p:txBody>
      </p:sp>
    </p:spTree>
    <p:extLst>
      <p:ext uri="{BB962C8B-B14F-4D97-AF65-F5344CB8AC3E}">
        <p14:creationId xmlns:p14="http://schemas.microsoft.com/office/powerpoint/2010/main" val="198081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p>
        </p:txBody>
      </p:sp>
      <p:sp>
        <p:nvSpPr>
          <p:cNvPr id="10" name="Date Placeholder 3"/>
          <p:cNvSpPr>
            <a:spLocks noGrp="1"/>
          </p:cNvSpPr>
          <p:nvPr>
            <p:ph type="dt" sz="half" idx="12"/>
          </p:nvPr>
        </p:nvSpPr>
        <p:spPr>
          <a:xfrm>
            <a:off x="7528534" y="6462876"/>
            <a:ext cx="860589" cy="365125"/>
          </a:xfrm>
          <a:prstGeom prst="rect">
            <a:avLst/>
          </a:prstGeom>
        </p:spPr>
        <p:txBody>
          <a:bodyPr/>
          <a:lstStyle>
            <a:lvl1pPr>
              <a:defRPr sz="1200"/>
            </a:lvl1pPr>
          </a:lstStyle>
          <a:p>
            <a:endParaRPr lang="en-US" dirty="0">
              <a:solidFill>
                <a:srgbClr val="FFFFFF"/>
              </a:solidFill>
              <a:latin typeface="Arial"/>
              <a:cs typeface="Arial"/>
            </a:endParaRPr>
          </a:p>
        </p:txBody>
      </p:sp>
      <p:sp>
        <p:nvSpPr>
          <p:cNvPr id="11" name="Slide Number Placeholder 4"/>
          <p:cNvSpPr>
            <a:spLocks noGrp="1"/>
          </p:cNvSpPr>
          <p:nvPr>
            <p:ph type="sldNum" sz="quarter" idx="13"/>
          </p:nvPr>
        </p:nvSpPr>
        <p:spPr>
          <a:xfrm>
            <a:off x="8510588" y="6444031"/>
            <a:ext cx="633412" cy="365125"/>
          </a:xfrm>
          <a:prstGeom prst="rect">
            <a:avLst/>
          </a:prstGeom>
        </p:spPr>
        <p:txBody>
          <a:bodyPr/>
          <a:lstStyle>
            <a:lvl1pPr>
              <a:defRPr sz="1200"/>
            </a:lvl1pPr>
          </a:lstStyle>
          <a:p>
            <a:fld id="{7DF1C536-496C-A34C-B892-74BB361569C2}" type="slidenum">
              <a:rPr lang="en-US" smtClean="0">
                <a:solidFill>
                  <a:srgbClr val="FFFFFF"/>
                </a:solidFill>
                <a:latin typeface="Arial"/>
                <a:cs typeface="Arial"/>
              </a:rPr>
              <a:pPr/>
              <a:t>‹#›</a:t>
            </a:fld>
            <a:endParaRPr lang="en-US" dirty="0">
              <a:solidFill>
                <a:srgbClr val="FFFFFF"/>
              </a:solidFill>
              <a:latin typeface="Arial"/>
              <a:cs typeface="Arial"/>
            </a:endParaRPr>
          </a:p>
        </p:txBody>
      </p:sp>
    </p:spTree>
    <p:extLst>
      <p:ext uri="{BB962C8B-B14F-4D97-AF65-F5344CB8AC3E}">
        <p14:creationId xmlns:p14="http://schemas.microsoft.com/office/powerpoint/2010/main" val="133815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Date Placeholder 3"/>
          <p:cNvSpPr>
            <a:spLocks noGrp="1"/>
          </p:cNvSpPr>
          <p:nvPr>
            <p:ph type="dt" sz="half" idx="2"/>
          </p:nvPr>
        </p:nvSpPr>
        <p:spPr>
          <a:xfrm>
            <a:off x="7528534" y="6462876"/>
            <a:ext cx="860589" cy="365125"/>
          </a:xfrm>
          <a:prstGeom prst="rect">
            <a:avLst/>
          </a:prstGeom>
        </p:spPr>
        <p:txBody>
          <a:bodyPr/>
          <a:lstStyle>
            <a:lvl1pPr>
              <a:defRPr sz="1200"/>
            </a:lvl1pPr>
          </a:lstStyle>
          <a:p>
            <a:endParaRPr lang="en-US" dirty="0">
              <a:solidFill>
                <a:srgbClr val="FFFFFF"/>
              </a:solidFill>
              <a:latin typeface="Arial"/>
              <a:cs typeface="Arial"/>
            </a:endParaRPr>
          </a:p>
        </p:txBody>
      </p:sp>
      <p:sp>
        <p:nvSpPr>
          <p:cNvPr id="7" name="Slide Number Placeholder 4"/>
          <p:cNvSpPr>
            <a:spLocks noGrp="1"/>
          </p:cNvSpPr>
          <p:nvPr>
            <p:ph type="sldNum" sz="quarter" idx="4"/>
          </p:nvPr>
        </p:nvSpPr>
        <p:spPr>
          <a:xfrm>
            <a:off x="8510588" y="6444031"/>
            <a:ext cx="633412" cy="365125"/>
          </a:xfrm>
          <a:prstGeom prst="rect">
            <a:avLst/>
          </a:prstGeom>
        </p:spPr>
        <p:txBody>
          <a:bodyPr/>
          <a:lstStyle>
            <a:lvl1pPr>
              <a:defRPr sz="1200"/>
            </a:lvl1pPr>
          </a:lstStyle>
          <a:p>
            <a:fld id="{7DF1C536-496C-A34C-B892-74BB361569C2}" type="slidenum">
              <a:rPr lang="en-US" smtClean="0">
                <a:solidFill>
                  <a:srgbClr val="FFFFFF"/>
                </a:solidFill>
                <a:latin typeface="Arial"/>
                <a:cs typeface="Arial"/>
              </a:rPr>
              <a:pPr/>
              <a:t>‹#›</a:t>
            </a:fld>
            <a:endParaRPr lang="en-US" dirty="0">
              <a:solidFill>
                <a:srgbClr val="FFFFFF"/>
              </a:solidFill>
              <a:latin typeface="Arial"/>
              <a:cs typeface="Arial"/>
            </a:endParaRPr>
          </a:p>
        </p:txBody>
      </p:sp>
    </p:spTree>
    <p:extLst>
      <p:ext uri="{BB962C8B-B14F-4D97-AF65-F5344CB8AC3E}">
        <p14:creationId xmlns:p14="http://schemas.microsoft.com/office/powerpoint/2010/main" val="200591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Date Placeholder 3"/>
          <p:cNvSpPr>
            <a:spLocks noGrp="1"/>
          </p:cNvSpPr>
          <p:nvPr>
            <p:ph type="dt" sz="half" idx="2"/>
          </p:nvPr>
        </p:nvSpPr>
        <p:spPr>
          <a:xfrm>
            <a:off x="7528534" y="6462876"/>
            <a:ext cx="860589" cy="365125"/>
          </a:xfrm>
          <a:prstGeom prst="rect">
            <a:avLst/>
          </a:prstGeom>
        </p:spPr>
        <p:txBody>
          <a:bodyPr/>
          <a:lstStyle>
            <a:lvl1pPr>
              <a:defRPr sz="1200"/>
            </a:lvl1pPr>
          </a:lstStyle>
          <a:p>
            <a:endParaRPr lang="en-US" dirty="0">
              <a:solidFill>
                <a:srgbClr val="FFFFFF"/>
              </a:solidFill>
              <a:latin typeface="Arial"/>
              <a:cs typeface="Arial"/>
            </a:endParaRPr>
          </a:p>
        </p:txBody>
      </p:sp>
      <p:sp>
        <p:nvSpPr>
          <p:cNvPr id="6" name="Slide Number Placeholder 4"/>
          <p:cNvSpPr>
            <a:spLocks noGrp="1"/>
          </p:cNvSpPr>
          <p:nvPr>
            <p:ph type="sldNum" sz="quarter" idx="4"/>
          </p:nvPr>
        </p:nvSpPr>
        <p:spPr>
          <a:xfrm>
            <a:off x="8510588" y="6444031"/>
            <a:ext cx="633412" cy="365125"/>
          </a:xfrm>
          <a:prstGeom prst="rect">
            <a:avLst/>
          </a:prstGeom>
        </p:spPr>
        <p:txBody>
          <a:bodyPr/>
          <a:lstStyle>
            <a:lvl1pPr>
              <a:defRPr sz="1200"/>
            </a:lvl1pPr>
          </a:lstStyle>
          <a:p>
            <a:fld id="{7DF1C536-496C-A34C-B892-74BB361569C2}" type="slidenum">
              <a:rPr lang="en-US" smtClean="0">
                <a:solidFill>
                  <a:srgbClr val="FFFFFF"/>
                </a:solidFill>
                <a:latin typeface="Arial"/>
                <a:cs typeface="Arial"/>
              </a:rPr>
              <a:pPr/>
              <a:t>‹#›</a:t>
            </a:fld>
            <a:endParaRPr lang="en-US" dirty="0">
              <a:solidFill>
                <a:srgbClr val="FFFFFF"/>
              </a:solidFill>
              <a:latin typeface="Arial"/>
              <a:cs typeface="Arial"/>
            </a:endParaRPr>
          </a:p>
        </p:txBody>
      </p:sp>
    </p:spTree>
    <p:extLst>
      <p:ext uri="{BB962C8B-B14F-4D97-AF65-F5344CB8AC3E}">
        <p14:creationId xmlns:p14="http://schemas.microsoft.com/office/powerpoint/2010/main" val="647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8" name="Date Placeholder 3"/>
          <p:cNvSpPr>
            <a:spLocks noGrp="1"/>
          </p:cNvSpPr>
          <p:nvPr>
            <p:ph type="dt" sz="half" idx="12"/>
          </p:nvPr>
        </p:nvSpPr>
        <p:spPr>
          <a:xfrm>
            <a:off x="7528534" y="6462876"/>
            <a:ext cx="860589" cy="365125"/>
          </a:xfrm>
          <a:prstGeom prst="rect">
            <a:avLst/>
          </a:prstGeom>
        </p:spPr>
        <p:txBody>
          <a:bodyPr/>
          <a:lstStyle>
            <a:lvl1pPr>
              <a:defRPr sz="1200"/>
            </a:lvl1pPr>
          </a:lstStyle>
          <a:p>
            <a:endParaRPr lang="en-US" dirty="0">
              <a:solidFill>
                <a:srgbClr val="FFFFFF"/>
              </a:solidFill>
              <a:latin typeface="Arial"/>
              <a:cs typeface="Arial"/>
            </a:endParaRPr>
          </a:p>
        </p:txBody>
      </p:sp>
      <p:sp>
        <p:nvSpPr>
          <p:cNvPr id="9" name="Slide Number Placeholder 4"/>
          <p:cNvSpPr>
            <a:spLocks noGrp="1"/>
          </p:cNvSpPr>
          <p:nvPr>
            <p:ph type="sldNum" sz="quarter" idx="4"/>
          </p:nvPr>
        </p:nvSpPr>
        <p:spPr>
          <a:xfrm>
            <a:off x="8510588" y="6444031"/>
            <a:ext cx="633412" cy="365125"/>
          </a:xfrm>
          <a:prstGeom prst="rect">
            <a:avLst/>
          </a:prstGeom>
        </p:spPr>
        <p:txBody>
          <a:bodyPr/>
          <a:lstStyle>
            <a:lvl1pPr>
              <a:defRPr sz="1200"/>
            </a:lvl1pPr>
          </a:lstStyle>
          <a:p>
            <a:fld id="{7DF1C536-496C-A34C-B892-74BB361569C2}" type="slidenum">
              <a:rPr lang="en-US" smtClean="0">
                <a:solidFill>
                  <a:srgbClr val="FFFFFF"/>
                </a:solidFill>
                <a:latin typeface="Arial"/>
                <a:cs typeface="Arial"/>
              </a:rPr>
              <a:pPr/>
              <a:t>‹#›</a:t>
            </a:fld>
            <a:endParaRPr lang="en-US" dirty="0">
              <a:solidFill>
                <a:srgbClr val="FFFFFF"/>
              </a:solidFill>
              <a:latin typeface="Arial"/>
              <a:cs typeface="Arial"/>
            </a:endParaRPr>
          </a:p>
        </p:txBody>
      </p:sp>
    </p:spTree>
    <p:extLst>
      <p:ext uri="{BB962C8B-B14F-4D97-AF65-F5344CB8AC3E}">
        <p14:creationId xmlns:p14="http://schemas.microsoft.com/office/powerpoint/2010/main" val="117502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54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6393424"/>
            <a:ext cx="9144000" cy="464576"/>
          </a:xfrm>
          <a:prstGeom prst="rect">
            <a:avLst/>
          </a:prstGeom>
          <a:solidFill>
            <a:srgbClr val="001B3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FF0000"/>
              </a:solidFill>
              <a:latin typeface="Arial"/>
              <a:cs typeface="Arial"/>
            </a:endParaRPr>
          </a:p>
        </p:txBody>
      </p:sp>
      <p:sp>
        <p:nvSpPr>
          <p:cNvPr id="9" name="Slide Number Placeholder 4"/>
          <p:cNvSpPr>
            <a:spLocks noGrp="1"/>
          </p:cNvSpPr>
          <p:nvPr>
            <p:ph type="sldNum" sz="quarter" idx="4"/>
          </p:nvPr>
        </p:nvSpPr>
        <p:spPr>
          <a:xfrm>
            <a:off x="8510588" y="6444031"/>
            <a:ext cx="633412" cy="365125"/>
          </a:xfrm>
          <a:prstGeom prst="rect">
            <a:avLst/>
          </a:prstGeom>
        </p:spPr>
        <p:txBody>
          <a:bodyPr/>
          <a:lstStyle>
            <a:lvl1pPr>
              <a:defRPr sz="1200"/>
            </a:lvl1pPr>
          </a:lstStyle>
          <a:p>
            <a:fld id="{7DF1C536-496C-A34C-B892-74BB361569C2}" type="slidenum">
              <a:rPr lang="en-US" smtClean="0">
                <a:solidFill>
                  <a:srgbClr val="FFFFFF"/>
                </a:solidFill>
                <a:latin typeface="Arial"/>
                <a:cs typeface="Arial"/>
              </a:rPr>
              <a:pPr/>
              <a:t>‹#›</a:t>
            </a:fld>
            <a:endParaRPr lang="en-US" dirty="0">
              <a:solidFill>
                <a:srgbClr val="FFFFFF"/>
              </a:solidFill>
              <a:latin typeface="Arial"/>
              <a:cs typeface="Arial"/>
            </a:endParaRPr>
          </a:p>
        </p:txBody>
      </p:sp>
      <p:pic>
        <p:nvPicPr>
          <p:cNvPr id="10" name="Picture 9"/>
          <p:cNvPicPr>
            <a:picLocks noChangeAspect="1"/>
          </p:cNvPicPr>
          <p:nvPr userDrawn="1"/>
        </p:nvPicPr>
        <p:blipFill rotWithShape="1">
          <a:blip r:embed="rId13" cstate="hqprint">
            <a:biLevel thresh="25000"/>
            <a:extLst>
              <a:ext uri="{28A0092B-C50C-407E-A947-70E740481C1C}">
                <a14:useLocalDpi xmlns:a14="http://schemas.microsoft.com/office/drawing/2010/main"/>
              </a:ext>
            </a:extLst>
          </a:blip>
          <a:srcRect/>
          <a:stretch/>
        </p:blipFill>
        <p:spPr>
          <a:xfrm>
            <a:off x="0" y="6401062"/>
            <a:ext cx="1477955" cy="428792"/>
          </a:xfrm>
          <a:prstGeom prst="rect">
            <a:avLst/>
          </a:prstGeom>
        </p:spPr>
      </p:pic>
      <p:sp>
        <p:nvSpPr>
          <p:cNvPr id="11" name="Title 1"/>
          <p:cNvSpPr txBox="1">
            <a:spLocks/>
          </p:cNvSpPr>
          <p:nvPr userDrawn="1"/>
        </p:nvSpPr>
        <p:spPr>
          <a:xfrm>
            <a:off x="-4762" y="0"/>
            <a:ext cx="9148762" cy="1325563"/>
          </a:xfrm>
          <a:prstGeom prst="rect">
            <a:avLst/>
          </a:prstGeom>
          <a:solidFill>
            <a:srgbClr val="001B3B"/>
          </a:solidFill>
        </p:spPr>
        <p:txBody>
          <a:bodyPr/>
          <a:lstStyle>
            <a:lvl1pPr algn="ctr" defTabSz="914400" rtl="0" eaLnBrk="1" latinLnBrk="0" hangingPunct="1">
              <a:lnSpc>
                <a:spcPct val="90000"/>
              </a:lnSpc>
              <a:spcBef>
                <a:spcPct val="0"/>
              </a:spcBef>
              <a:buNone/>
              <a:defRPr sz="4400" b="1" kern="1200">
                <a:solidFill>
                  <a:schemeClr val="bg1"/>
                </a:solidFill>
                <a:latin typeface="Arial"/>
                <a:ea typeface="+mj-ea"/>
                <a:cs typeface="Arial"/>
              </a:defRPr>
            </a:lvl1pPr>
          </a:lstStyle>
          <a:p>
            <a:endParaRPr lang="en-US" dirty="0"/>
          </a:p>
          <a:p>
            <a:endParaRPr lang="en-US" dirty="0"/>
          </a:p>
        </p:txBody>
      </p:sp>
    </p:spTree>
    <p:extLst>
      <p:ext uri="{BB962C8B-B14F-4D97-AF65-F5344CB8AC3E}">
        <p14:creationId xmlns:p14="http://schemas.microsoft.com/office/powerpoint/2010/main" val="1678119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Arial"/>
          <a:ea typeface="+mj-ea"/>
          <a:cs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314" y="3012888"/>
            <a:ext cx="7886700" cy="1325563"/>
          </a:xfrm>
        </p:spPr>
        <p:txBody>
          <a:bodyPr>
            <a:normAutofit/>
          </a:bodyPr>
          <a:lstStyle/>
          <a:p>
            <a:pPr algn="ctr"/>
            <a:r>
              <a:rPr lang="en-US" dirty="0"/>
              <a:t>Case Study</a:t>
            </a:r>
            <a:br>
              <a:rPr lang="en-US" dirty="0"/>
            </a:br>
            <a:r>
              <a:rPr lang="en-US" dirty="0"/>
              <a:t>Miami Dade County</a:t>
            </a:r>
          </a:p>
        </p:txBody>
      </p:sp>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1</a:t>
            </a:fld>
            <a:endParaRPr lang="en-US" dirty="0">
              <a:solidFill>
                <a:srgbClr val="FFFFFF"/>
              </a:solidFill>
              <a:latin typeface="Arial"/>
              <a:cs typeface="Arial"/>
            </a:endParaRPr>
          </a:p>
        </p:txBody>
      </p:sp>
      <p:sp>
        <p:nvSpPr>
          <p:cNvPr id="4" name="TextBox 3"/>
          <p:cNvSpPr txBox="1"/>
          <p:nvPr/>
        </p:nvSpPr>
        <p:spPr>
          <a:xfrm>
            <a:off x="163773" y="5905918"/>
            <a:ext cx="2047164" cy="369332"/>
          </a:xfrm>
          <a:prstGeom prst="rect">
            <a:avLst/>
          </a:prstGeom>
          <a:noFill/>
        </p:spPr>
        <p:txBody>
          <a:bodyPr wrap="square" rtlCol="0">
            <a:spAutoFit/>
          </a:bodyPr>
          <a:lstStyle/>
          <a:p>
            <a:r>
              <a:rPr lang="en-US" dirty="0"/>
              <a:t>August 20, 2018</a:t>
            </a:r>
          </a:p>
        </p:txBody>
      </p:sp>
    </p:spTree>
    <p:extLst>
      <p:ext uri="{BB962C8B-B14F-4D97-AF65-F5344CB8AC3E}">
        <p14:creationId xmlns:p14="http://schemas.microsoft.com/office/powerpoint/2010/main" val="284029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10</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Setup</a:t>
            </a:r>
          </a:p>
        </p:txBody>
      </p:sp>
      <p:pic>
        <p:nvPicPr>
          <p:cNvPr id="7" name="Picture 6">
            <a:extLst>
              <a:ext uri="{FF2B5EF4-FFF2-40B4-BE49-F238E27FC236}">
                <a16:creationId xmlns:a16="http://schemas.microsoft.com/office/drawing/2014/main" id="{E7FB542C-C3B4-3948-9617-E3C3444C2EBE}"/>
              </a:ext>
            </a:extLst>
          </p:cNvPr>
          <p:cNvPicPr>
            <a:picLocks noChangeAspect="1"/>
          </p:cNvPicPr>
          <p:nvPr/>
        </p:nvPicPr>
        <p:blipFill>
          <a:blip r:embed="rId2"/>
          <a:stretch>
            <a:fillRect/>
          </a:stretch>
        </p:blipFill>
        <p:spPr>
          <a:xfrm>
            <a:off x="3072014" y="1485899"/>
            <a:ext cx="3481250" cy="4509656"/>
          </a:xfrm>
          <a:prstGeom prst="rect">
            <a:avLst/>
          </a:prstGeom>
        </p:spPr>
      </p:pic>
      <p:pic>
        <p:nvPicPr>
          <p:cNvPr id="5" name="Picture 4">
            <a:extLst>
              <a:ext uri="{FF2B5EF4-FFF2-40B4-BE49-F238E27FC236}">
                <a16:creationId xmlns:a16="http://schemas.microsoft.com/office/drawing/2014/main" id="{5F3AB43C-7D99-A043-8509-F8E2AD53834A}"/>
              </a:ext>
            </a:extLst>
          </p:cNvPr>
          <p:cNvPicPr>
            <a:picLocks noChangeAspect="1"/>
          </p:cNvPicPr>
          <p:nvPr/>
        </p:nvPicPr>
        <p:blipFill>
          <a:blip r:embed="rId3"/>
          <a:stretch>
            <a:fillRect/>
          </a:stretch>
        </p:blipFill>
        <p:spPr>
          <a:xfrm>
            <a:off x="171168" y="1485899"/>
            <a:ext cx="3491825" cy="4509655"/>
          </a:xfrm>
          <a:prstGeom prst="rect">
            <a:avLst/>
          </a:prstGeom>
        </p:spPr>
      </p:pic>
      <p:pic>
        <p:nvPicPr>
          <p:cNvPr id="6" name="Picture 5">
            <a:extLst>
              <a:ext uri="{FF2B5EF4-FFF2-40B4-BE49-F238E27FC236}">
                <a16:creationId xmlns:a16="http://schemas.microsoft.com/office/drawing/2014/main" id="{3CC87244-B7DB-2540-9C21-BCCAB8224A07}"/>
              </a:ext>
            </a:extLst>
          </p:cNvPr>
          <p:cNvPicPr>
            <a:picLocks noChangeAspect="1"/>
          </p:cNvPicPr>
          <p:nvPr/>
        </p:nvPicPr>
        <p:blipFill>
          <a:blip r:embed="rId4"/>
          <a:stretch>
            <a:fillRect/>
          </a:stretch>
        </p:blipFill>
        <p:spPr>
          <a:xfrm>
            <a:off x="5502859" y="1485899"/>
            <a:ext cx="3482704" cy="4509656"/>
          </a:xfrm>
          <a:prstGeom prst="rect">
            <a:avLst/>
          </a:prstGeom>
        </p:spPr>
      </p:pic>
    </p:spTree>
    <p:extLst>
      <p:ext uri="{BB962C8B-B14F-4D97-AF65-F5344CB8AC3E}">
        <p14:creationId xmlns:p14="http://schemas.microsoft.com/office/powerpoint/2010/main" val="169323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11</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Setup</a:t>
            </a:r>
          </a:p>
        </p:txBody>
      </p:sp>
      <p:pic>
        <p:nvPicPr>
          <p:cNvPr id="2" name="Picture 1">
            <a:extLst>
              <a:ext uri="{FF2B5EF4-FFF2-40B4-BE49-F238E27FC236}">
                <a16:creationId xmlns:a16="http://schemas.microsoft.com/office/drawing/2014/main" id="{6FE8AE74-C673-8F4B-99F6-CA9E0BB71EDD}"/>
              </a:ext>
            </a:extLst>
          </p:cNvPr>
          <p:cNvPicPr>
            <a:picLocks noChangeAspect="1"/>
          </p:cNvPicPr>
          <p:nvPr/>
        </p:nvPicPr>
        <p:blipFill>
          <a:blip r:embed="rId2"/>
          <a:stretch>
            <a:fillRect/>
          </a:stretch>
        </p:blipFill>
        <p:spPr>
          <a:xfrm>
            <a:off x="1235211" y="1470432"/>
            <a:ext cx="2674788" cy="4842164"/>
          </a:xfrm>
          <a:prstGeom prst="rect">
            <a:avLst/>
          </a:prstGeom>
        </p:spPr>
      </p:pic>
      <p:pic>
        <p:nvPicPr>
          <p:cNvPr id="4" name="Picture 3">
            <a:extLst>
              <a:ext uri="{FF2B5EF4-FFF2-40B4-BE49-F238E27FC236}">
                <a16:creationId xmlns:a16="http://schemas.microsoft.com/office/drawing/2014/main" id="{C036A9DF-9952-A24F-B339-E341F2B0A6A9}"/>
              </a:ext>
            </a:extLst>
          </p:cNvPr>
          <p:cNvPicPr>
            <a:picLocks noChangeAspect="1"/>
          </p:cNvPicPr>
          <p:nvPr/>
        </p:nvPicPr>
        <p:blipFill>
          <a:blip r:embed="rId3"/>
          <a:stretch>
            <a:fillRect/>
          </a:stretch>
        </p:blipFill>
        <p:spPr>
          <a:xfrm>
            <a:off x="4360899" y="1428868"/>
            <a:ext cx="3978402" cy="4925291"/>
          </a:xfrm>
          <a:prstGeom prst="rect">
            <a:avLst/>
          </a:prstGeom>
        </p:spPr>
      </p:pic>
    </p:spTree>
    <p:extLst>
      <p:ext uri="{BB962C8B-B14F-4D97-AF65-F5344CB8AC3E}">
        <p14:creationId xmlns:p14="http://schemas.microsoft.com/office/powerpoint/2010/main" val="27660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12</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Setup</a:t>
            </a:r>
          </a:p>
        </p:txBody>
      </p:sp>
      <p:pic>
        <p:nvPicPr>
          <p:cNvPr id="5" name="Picture 4">
            <a:extLst>
              <a:ext uri="{FF2B5EF4-FFF2-40B4-BE49-F238E27FC236}">
                <a16:creationId xmlns:a16="http://schemas.microsoft.com/office/drawing/2014/main" id="{65454309-0B60-AC43-ADEB-C04C7F6ABB81}"/>
              </a:ext>
            </a:extLst>
          </p:cNvPr>
          <p:cNvPicPr>
            <a:picLocks noChangeAspect="1"/>
          </p:cNvPicPr>
          <p:nvPr/>
        </p:nvPicPr>
        <p:blipFill>
          <a:blip r:embed="rId2"/>
          <a:stretch>
            <a:fillRect/>
          </a:stretch>
        </p:blipFill>
        <p:spPr>
          <a:xfrm>
            <a:off x="323639" y="1338997"/>
            <a:ext cx="2706105" cy="4911435"/>
          </a:xfrm>
          <a:prstGeom prst="rect">
            <a:avLst/>
          </a:prstGeom>
        </p:spPr>
      </p:pic>
      <p:pic>
        <p:nvPicPr>
          <p:cNvPr id="6" name="Picture 5">
            <a:extLst>
              <a:ext uri="{FF2B5EF4-FFF2-40B4-BE49-F238E27FC236}">
                <a16:creationId xmlns:a16="http://schemas.microsoft.com/office/drawing/2014/main" id="{815C7E3B-9758-0D48-B038-B401A35CB499}"/>
              </a:ext>
            </a:extLst>
          </p:cNvPr>
          <p:cNvPicPr>
            <a:picLocks noChangeAspect="1"/>
          </p:cNvPicPr>
          <p:nvPr/>
        </p:nvPicPr>
        <p:blipFill>
          <a:blip r:embed="rId3"/>
          <a:stretch>
            <a:fillRect/>
          </a:stretch>
        </p:blipFill>
        <p:spPr>
          <a:xfrm>
            <a:off x="3153346" y="1338997"/>
            <a:ext cx="2722418" cy="4904082"/>
          </a:xfrm>
          <a:prstGeom prst="rect">
            <a:avLst/>
          </a:prstGeom>
        </p:spPr>
      </p:pic>
      <p:pic>
        <p:nvPicPr>
          <p:cNvPr id="7" name="Picture 6">
            <a:extLst>
              <a:ext uri="{FF2B5EF4-FFF2-40B4-BE49-F238E27FC236}">
                <a16:creationId xmlns:a16="http://schemas.microsoft.com/office/drawing/2014/main" id="{7DC87A44-1889-5A44-926A-A8F8158DCC68}"/>
              </a:ext>
            </a:extLst>
          </p:cNvPr>
          <p:cNvPicPr>
            <a:picLocks noChangeAspect="1"/>
          </p:cNvPicPr>
          <p:nvPr/>
        </p:nvPicPr>
        <p:blipFill>
          <a:blip r:embed="rId4"/>
          <a:stretch>
            <a:fillRect/>
          </a:stretch>
        </p:blipFill>
        <p:spPr>
          <a:xfrm>
            <a:off x="5999366" y="2607665"/>
            <a:ext cx="2909455" cy="2052079"/>
          </a:xfrm>
          <a:prstGeom prst="rect">
            <a:avLst/>
          </a:prstGeom>
        </p:spPr>
      </p:pic>
    </p:spTree>
    <p:extLst>
      <p:ext uri="{BB962C8B-B14F-4D97-AF65-F5344CB8AC3E}">
        <p14:creationId xmlns:p14="http://schemas.microsoft.com/office/powerpoint/2010/main" val="203798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13</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Calibration</a:t>
            </a:r>
          </a:p>
        </p:txBody>
      </p:sp>
      <p:pic>
        <p:nvPicPr>
          <p:cNvPr id="2" name="Picture 1">
            <a:extLst>
              <a:ext uri="{FF2B5EF4-FFF2-40B4-BE49-F238E27FC236}">
                <a16:creationId xmlns:a16="http://schemas.microsoft.com/office/drawing/2014/main" id="{F29DF5E8-86CF-EC48-8364-5E92999B68ED}"/>
              </a:ext>
            </a:extLst>
          </p:cNvPr>
          <p:cNvPicPr>
            <a:picLocks noChangeAspect="1"/>
          </p:cNvPicPr>
          <p:nvPr/>
        </p:nvPicPr>
        <p:blipFill>
          <a:blip r:embed="rId2"/>
          <a:stretch>
            <a:fillRect/>
          </a:stretch>
        </p:blipFill>
        <p:spPr>
          <a:xfrm>
            <a:off x="568420" y="1605514"/>
            <a:ext cx="5124659" cy="4572000"/>
          </a:xfrm>
          <a:prstGeom prst="rect">
            <a:avLst/>
          </a:prstGeom>
        </p:spPr>
      </p:pic>
      <p:pic>
        <p:nvPicPr>
          <p:cNvPr id="4" name="Picture 3">
            <a:extLst>
              <a:ext uri="{FF2B5EF4-FFF2-40B4-BE49-F238E27FC236}">
                <a16:creationId xmlns:a16="http://schemas.microsoft.com/office/drawing/2014/main" id="{F3B4C2DE-8817-874A-A9CA-60B531FA7B8A}"/>
              </a:ext>
            </a:extLst>
          </p:cNvPr>
          <p:cNvPicPr>
            <a:picLocks noChangeAspect="1"/>
          </p:cNvPicPr>
          <p:nvPr/>
        </p:nvPicPr>
        <p:blipFill>
          <a:blip r:embed="rId3"/>
          <a:stretch>
            <a:fillRect/>
          </a:stretch>
        </p:blipFill>
        <p:spPr>
          <a:xfrm>
            <a:off x="5978435" y="1605514"/>
            <a:ext cx="2544024" cy="4572000"/>
          </a:xfrm>
          <a:prstGeom prst="rect">
            <a:avLst/>
          </a:prstGeom>
        </p:spPr>
      </p:pic>
    </p:spTree>
    <p:extLst>
      <p:ext uri="{BB962C8B-B14F-4D97-AF65-F5344CB8AC3E}">
        <p14:creationId xmlns:p14="http://schemas.microsoft.com/office/powerpoint/2010/main" val="5145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14</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Calibration</a:t>
            </a:r>
          </a:p>
        </p:txBody>
      </p:sp>
      <p:sp>
        <p:nvSpPr>
          <p:cNvPr id="5" name="TextBox 4">
            <a:extLst>
              <a:ext uri="{FF2B5EF4-FFF2-40B4-BE49-F238E27FC236}">
                <a16:creationId xmlns:a16="http://schemas.microsoft.com/office/drawing/2014/main" id="{553881E5-BE7A-DB45-879F-9323461814F9}"/>
              </a:ext>
            </a:extLst>
          </p:cNvPr>
          <p:cNvSpPr txBox="1"/>
          <p:nvPr/>
        </p:nvSpPr>
        <p:spPr>
          <a:xfrm>
            <a:off x="135082" y="1475509"/>
            <a:ext cx="886344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Hydraulic conductivity (UPW package)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Specific yield of layer 1 (UPW package)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Specific storage of layers 1-3 (UPW package)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Extinction depth (ETS package)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Depth of dense roots (ETS package)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Monthly crop coefficients (ETS Package)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Leakance coefficient (SWR Process)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Manning’s roughness coefficients (SWR Process)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3,669 total parameters estimated during calibration</a:t>
            </a:r>
          </a:p>
        </p:txBody>
      </p:sp>
    </p:spTree>
    <p:extLst>
      <p:ext uri="{BB962C8B-B14F-4D97-AF65-F5344CB8AC3E}">
        <p14:creationId xmlns:p14="http://schemas.microsoft.com/office/powerpoint/2010/main" val="324308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15</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Calibration</a:t>
            </a:r>
          </a:p>
        </p:txBody>
      </p:sp>
      <p:pic>
        <p:nvPicPr>
          <p:cNvPr id="2" name="Picture 1">
            <a:extLst>
              <a:ext uri="{FF2B5EF4-FFF2-40B4-BE49-F238E27FC236}">
                <a16:creationId xmlns:a16="http://schemas.microsoft.com/office/drawing/2014/main" id="{F8E19B26-C143-2344-834A-25E3D73CB50C}"/>
              </a:ext>
            </a:extLst>
          </p:cNvPr>
          <p:cNvPicPr>
            <a:picLocks noChangeAspect="1"/>
          </p:cNvPicPr>
          <p:nvPr/>
        </p:nvPicPr>
        <p:blipFill>
          <a:blip r:embed="rId2"/>
          <a:stretch>
            <a:fillRect/>
          </a:stretch>
        </p:blipFill>
        <p:spPr>
          <a:xfrm>
            <a:off x="1993900" y="2698750"/>
            <a:ext cx="5156200" cy="1460500"/>
          </a:xfrm>
          <a:prstGeom prst="rect">
            <a:avLst/>
          </a:prstGeom>
        </p:spPr>
      </p:pic>
    </p:spTree>
    <p:extLst>
      <p:ext uri="{BB962C8B-B14F-4D97-AF65-F5344CB8AC3E}">
        <p14:creationId xmlns:p14="http://schemas.microsoft.com/office/powerpoint/2010/main" val="1597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16</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Calibration</a:t>
            </a:r>
          </a:p>
        </p:txBody>
      </p:sp>
      <p:pic>
        <p:nvPicPr>
          <p:cNvPr id="8" name="Picture 7">
            <a:extLst>
              <a:ext uri="{FF2B5EF4-FFF2-40B4-BE49-F238E27FC236}">
                <a16:creationId xmlns:a16="http://schemas.microsoft.com/office/drawing/2014/main" id="{05484620-D8F9-6743-B714-222F774C59AC}"/>
              </a:ext>
            </a:extLst>
          </p:cNvPr>
          <p:cNvPicPr>
            <a:picLocks noChangeAspect="1"/>
          </p:cNvPicPr>
          <p:nvPr/>
        </p:nvPicPr>
        <p:blipFill>
          <a:blip r:embed="rId2"/>
          <a:stretch>
            <a:fillRect/>
          </a:stretch>
        </p:blipFill>
        <p:spPr>
          <a:xfrm>
            <a:off x="4837197" y="1475628"/>
            <a:ext cx="3716900" cy="4836276"/>
          </a:xfrm>
          <a:prstGeom prst="rect">
            <a:avLst/>
          </a:prstGeom>
        </p:spPr>
      </p:pic>
      <p:pic>
        <p:nvPicPr>
          <p:cNvPr id="9" name="Picture 8">
            <a:extLst>
              <a:ext uri="{FF2B5EF4-FFF2-40B4-BE49-F238E27FC236}">
                <a16:creationId xmlns:a16="http://schemas.microsoft.com/office/drawing/2014/main" id="{CF114B2F-E9F2-F444-87A8-B9B4EE9CB1A2}"/>
              </a:ext>
            </a:extLst>
          </p:cNvPr>
          <p:cNvPicPr>
            <a:picLocks noChangeAspect="1"/>
          </p:cNvPicPr>
          <p:nvPr/>
        </p:nvPicPr>
        <p:blipFill>
          <a:blip r:embed="rId3"/>
          <a:stretch>
            <a:fillRect/>
          </a:stretch>
        </p:blipFill>
        <p:spPr>
          <a:xfrm>
            <a:off x="949646" y="1475627"/>
            <a:ext cx="3675570" cy="4836277"/>
          </a:xfrm>
          <a:prstGeom prst="rect">
            <a:avLst/>
          </a:prstGeom>
        </p:spPr>
      </p:pic>
    </p:spTree>
    <p:extLst>
      <p:ext uri="{BB962C8B-B14F-4D97-AF65-F5344CB8AC3E}">
        <p14:creationId xmlns:p14="http://schemas.microsoft.com/office/powerpoint/2010/main" val="416386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17</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Calibration</a:t>
            </a:r>
          </a:p>
        </p:txBody>
      </p:sp>
      <p:pic>
        <p:nvPicPr>
          <p:cNvPr id="2" name="Picture 1">
            <a:extLst>
              <a:ext uri="{FF2B5EF4-FFF2-40B4-BE49-F238E27FC236}">
                <a16:creationId xmlns:a16="http://schemas.microsoft.com/office/drawing/2014/main" id="{52781BFC-DC72-5443-AAB1-AC6404AA1D83}"/>
              </a:ext>
            </a:extLst>
          </p:cNvPr>
          <p:cNvPicPr>
            <a:picLocks noChangeAspect="1"/>
          </p:cNvPicPr>
          <p:nvPr/>
        </p:nvPicPr>
        <p:blipFill>
          <a:blip r:embed="rId2"/>
          <a:stretch>
            <a:fillRect/>
          </a:stretch>
        </p:blipFill>
        <p:spPr>
          <a:xfrm>
            <a:off x="337751" y="1543168"/>
            <a:ext cx="4292293" cy="4696691"/>
          </a:xfrm>
          <a:prstGeom prst="rect">
            <a:avLst/>
          </a:prstGeom>
        </p:spPr>
      </p:pic>
      <p:pic>
        <p:nvPicPr>
          <p:cNvPr id="4" name="Picture 3">
            <a:extLst>
              <a:ext uri="{FF2B5EF4-FFF2-40B4-BE49-F238E27FC236}">
                <a16:creationId xmlns:a16="http://schemas.microsoft.com/office/drawing/2014/main" id="{A257E249-9F4A-FF41-93BE-F9F870D1661D}"/>
              </a:ext>
            </a:extLst>
          </p:cNvPr>
          <p:cNvPicPr>
            <a:picLocks noChangeAspect="1"/>
          </p:cNvPicPr>
          <p:nvPr/>
        </p:nvPicPr>
        <p:blipFill>
          <a:blip r:embed="rId3"/>
          <a:stretch>
            <a:fillRect/>
          </a:stretch>
        </p:blipFill>
        <p:spPr>
          <a:xfrm>
            <a:off x="4645606" y="1543168"/>
            <a:ext cx="4164302" cy="4696691"/>
          </a:xfrm>
          <a:prstGeom prst="rect">
            <a:avLst/>
          </a:prstGeom>
        </p:spPr>
      </p:pic>
    </p:spTree>
    <p:extLst>
      <p:ext uri="{BB962C8B-B14F-4D97-AF65-F5344CB8AC3E}">
        <p14:creationId xmlns:p14="http://schemas.microsoft.com/office/powerpoint/2010/main" val="273031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18</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Calibration</a:t>
            </a:r>
          </a:p>
        </p:txBody>
      </p:sp>
      <p:pic>
        <p:nvPicPr>
          <p:cNvPr id="5" name="Picture 4">
            <a:extLst>
              <a:ext uri="{FF2B5EF4-FFF2-40B4-BE49-F238E27FC236}">
                <a16:creationId xmlns:a16="http://schemas.microsoft.com/office/drawing/2014/main" id="{20556975-223F-BD40-9268-D94B671ABB53}"/>
              </a:ext>
            </a:extLst>
          </p:cNvPr>
          <p:cNvPicPr>
            <a:picLocks noChangeAspect="1"/>
          </p:cNvPicPr>
          <p:nvPr/>
        </p:nvPicPr>
        <p:blipFill>
          <a:blip r:embed="rId2"/>
          <a:stretch>
            <a:fillRect/>
          </a:stretch>
        </p:blipFill>
        <p:spPr>
          <a:xfrm>
            <a:off x="202481" y="1543168"/>
            <a:ext cx="4231524" cy="4696691"/>
          </a:xfrm>
          <a:prstGeom prst="rect">
            <a:avLst/>
          </a:prstGeom>
        </p:spPr>
      </p:pic>
      <p:pic>
        <p:nvPicPr>
          <p:cNvPr id="6" name="Picture 5">
            <a:extLst>
              <a:ext uri="{FF2B5EF4-FFF2-40B4-BE49-F238E27FC236}">
                <a16:creationId xmlns:a16="http://schemas.microsoft.com/office/drawing/2014/main" id="{86B43ABB-03D4-B142-AA76-7E274E8B7E70}"/>
              </a:ext>
            </a:extLst>
          </p:cNvPr>
          <p:cNvPicPr>
            <a:picLocks noChangeAspect="1"/>
          </p:cNvPicPr>
          <p:nvPr/>
        </p:nvPicPr>
        <p:blipFill>
          <a:blip r:embed="rId3"/>
          <a:stretch>
            <a:fillRect/>
          </a:stretch>
        </p:blipFill>
        <p:spPr>
          <a:xfrm>
            <a:off x="4496375" y="1543168"/>
            <a:ext cx="4406578" cy="4696691"/>
          </a:xfrm>
          <a:prstGeom prst="rect">
            <a:avLst/>
          </a:prstGeom>
        </p:spPr>
      </p:pic>
    </p:spTree>
    <p:extLst>
      <p:ext uri="{BB962C8B-B14F-4D97-AF65-F5344CB8AC3E}">
        <p14:creationId xmlns:p14="http://schemas.microsoft.com/office/powerpoint/2010/main" val="296212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19</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Calibration</a:t>
            </a:r>
          </a:p>
        </p:txBody>
      </p:sp>
      <p:pic>
        <p:nvPicPr>
          <p:cNvPr id="2" name="Picture 1">
            <a:extLst>
              <a:ext uri="{FF2B5EF4-FFF2-40B4-BE49-F238E27FC236}">
                <a16:creationId xmlns:a16="http://schemas.microsoft.com/office/drawing/2014/main" id="{756DB453-7348-7F48-9747-52259F1C2E9A}"/>
              </a:ext>
            </a:extLst>
          </p:cNvPr>
          <p:cNvPicPr>
            <a:picLocks noChangeAspect="1"/>
          </p:cNvPicPr>
          <p:nvPr/>
        </p:nvPicPr>
        <p:blipFill>
          <a:blip r:embed="rId2"/>
          <a:stretch>
            <a:fillRect/>
          </a:stretch>
        </p:blipFill>
        <p:spPr>
          <a:xfrm>
            <a:off x="231354" y="1338997"/>
            <a:ext cx="4052476" cy="4957894"/>
          </a:xfrm>
          <a:prstGeom prst="rect">
            <a:avLst/>
          </a:prstGeom>
        </p:spPr>
      </p:pic>
      <p:pic>
        <p:nvPicPr>
          <p:cNvPr id="4" name="Picture 3">
            <a:extLst>
              <a:ext uri="{FF2B5EF4-FFF2-40B4-BE49-F238E27FC236}">
                <a16:creationId xmlns:a16="http://schemas.microsoft.com/office/drawing/2014/main" id="{0D5C9307-3B55-ED49-B4BF-C52EE485F3DC}"/>
              </a:ext>
            </a:extLst>
          </p:cNvPr>
          <p:cNvPicPr>
            <a:picLocks noChangeAspect="1"/>
          </p:cNvPicPr>
          <p:nvPr/>
        </p:nvPicPr>
        <p:blipFill>
          <a:blip r:embed="rId3"/>
          <a:stretch>
            <a:fillRect/>
          </a:stretch>
        </p:blipFill>
        <p:spPr>
          <a:xfrm>
            <a:off x="4628400" y="1338996"/>
            <a:ext cx="4031935" cy="4957895"/>
          </a:xfrm>
          <a:prstGeom prst="rect">
            <a:avLst/>
          </a:prstGeom>
        </p:spPr>
      </p:pic>
    </p:spTree>
    <p:extLst>
      <p:ext uri="{BB962C8B-B14F-4D97-AF65-F5344CB8AC3E}">
        <p14:creationId xmlns:p14="http://schemas.microsoft.com/office/powerpoint/2010/main" val="75226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a:xfrm>
            <a:off x="623888" y="1709128"/>
            <a:ext cx="7886700" cy="4351338"/>
          </a:xfrm>
        </p:spPr>
        <p:txBody>
          <a:bodyPr>
            <a:normAutofit/>
          </a:bodyPr>
          <a:lstStyle/>
          <a:p>
            <a:pPr marL="285750" indent="-285750" fontAlgn="base">
              <a:spcBef>
                <a:spcPts val="0"/>
              </a:spcBef>
            </a:pPr>
            <a:r>
              <a:rPr lang="en-US" dirty="0">
                <a:solidFill>
                  <a:srgbClr val="000000"/>
                </a:solidFill>
                <a:latin typeface="Arial" panose="020B0604020202020204" pitchFamily="34" charset="0"/>
              </a:rPr>
              <a:t>Quantify the effect of groundwater </a:t>
            </a:r>
            <a:r>
              <a:rPr lang="en-US" dirty="0" err="1">
                <a:solidFill>
                  <a:srgbClr val="000000"/>
                </a:solidFill>
                <a:latin typeface="Arial" panose="020B0604020202020204" pitchFamily="34" charset="0"/>
              </a:rPr>
              <a:t>pumpage</a:t>
            </a:r>
            <a:r>
              <a:rPr lang="en-US" dirty="0">
                <a:solidFill>
                  <a:srgbClr val="000000"/>
                </a:solidFill>
                <a:latin typeface="Arial" panose="020B0604020202020204" pitchFamily="34" charset="0"/>
              </a:rPr>
              <a:t> from the Biscayne aquifer on canal leakage throughout the urban areas of the county for all of the well fields operated by the Miami-Dade County Water and Sewer Department</a:t>
            </a:r>
          </a:p>
          <a:p>
            <a:pPr marL="285750" indent="-285750" fontAlgn="base">
              <a:spcBef>
                <a:spcPts val="0"/>
              </a:spcBef>
            </a:pPr>
            <a:r>
              <a:rPr lang="en-US" dirty="0">
                <a:solidFill>
                  <a:srgbClr val="000000"/>
                </a:solidFill>
                <a:latin typeface="Arial" panose="020B0604020202020204" pitchFamily="34" charset="0"/>
              </a:rPr>
              <a:t>Determine how canal leakage may change in response to increased groundwater </a:t>
            </a:r>
            <a:r>
              <a:rPr lang="en-US" dirty="0" err="1">
                <a:solidFill>
                  <a:srgbClr val="000000"/>
                </a:solidFill>
                <a:latin typeface="Arial" panose="020B0604020202020204" pitchFamily="34" charset="0"/>
              </a:rPr>
              <a:t>pumpage</a:t>
            </a:r>
            <a:r>
              <a:rPr lang="en-US" dirty="0">
                <a:solidFill>
                  <a:srgbClr val="000000"/>
                </a:solidFill>
                <a:latin typeface="Arial" panose="020B0604020202020204" pitchFamily="34" charset="0"/>
              </a:rPr>
              <a:t> and increases in sea level</a:t>
            </a:r>
          </a:p>
          <a:p>
            <a:pPr marL="285750" indent="-285750" fontAlgn="base">
              <a:spcBef>
                <a:spcPts val="0"/>
              </a:spcBef>
            </a:pPr>
            <a:r>
              <a:rPr lang="en-US" dirty="0">
                <a:solidFill>
                  <a:srgbClr val="000000"/>
                </a:solidFill>
                <a:latin typeface="Arial" panose="020B0604020202020204" pitchFamily="34" charset="0"/>
              </a:rPr>
              <a:t>Determine how increased groundwater </a:t>
            </a:r>
            <a:r>
              <a:rPr lang="en-US" dirty="0" err="1">
                <a:solidFill>
                  <a:srgbClr val="000000"/>
                </a:solidFill>
                <a:latin typeface="Arial" panose="020B0604020202020204" pitchFamily="34" charset="0"/>
              </a:rPr>
              <a:t>pumpage</a:t>
            </a:r>
            <a:r>
              <a:rPr lang="en-US" dirty="0">
                <a:solidFill>
                  <a:srgbClr val="000000"/>
                </a:solidFill>
                <a:latin typeface="Arial" panose="020B0604020202020204" pitchFamily="34" charset="0"/>
              </a:rPr>
              <a:t> may change groundwater seepage from the Everglades.</a:t>
            </a:r>
          </a:p>
        </p:txBody>
      </p:sp>
      <p:sp>
        <p:nvSpPr>
          <p:cNvPr id="4" name="Slide Number Placeholder 3"/>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2</a:t>
            </a:fld>
            <a:endParaRPr lang="en-US" dirty="0">
              <a:solidFill>
                <a:srgbClr val="FFFFFF"/>
              </a:solidFill>
              <a:latin typeface="Arial"/>
              <a:cs typeface="Arial"/>
            </a:endParaRPr>
          </a:p>
        </p:txBody>
      </p:sp>
    </p:spTree>
    <p:extLst>
      <p:ext uri="{BB962C8B-B14F-4D97-AF65-F5344CB8AC3E}">
        <p14:creationId xmlns:p14="http://schemas.microsoft.com/office/powerpoint/2010/main" val="214918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20</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Calibration</a:t>
            </a:r>
          </a:p>
        </p:txBody>
      </p:sp>
      <p:pic>
        <p:nvPicPr>
          <p:cNvPr id="5" name="Picture 4">
            <a:extLst>
              <a:ext uri="{FF2B5EF4-FFF2-40B4-BE49-F238E27FC236}">
                <a16:creationId xmlns:a16="http://schemas.microsoft.com/office/drawing/2014/main" id="{79C19344-46BD-644D-A156-B071273A5B42}"/>
              </a:ext>
            </a:extLst>
          </p:cNvPr>
          <p:cNvPicPr>
            <a:picLocks noChangeAspect="1"/>
          </p:cNvPicPr>
          <p:nvPr/>
        </p:nvPicPr>
        <p:blipFill>
          <a:blip r:embed="rId2"/>
          <a:stretch>
            <a:fillRect/>
          </a:stretch>
        </p:blipFill>
        <p:spPr>
          <a:xfrm>
            <a:off x="332505" y="1336888"/>
            <a:ext cx="4099368" cy="5032739"/>
          </a:xfrm>
          <a:prstGeom prst="rect">
            <a:avLst/>
          </a:prstGeom>
        </p:spPr>
      </p:pic>
      <p:pic>
        <p:nvPicPr>
          <p:cNvPr id="6" name="Picture 5">
            <a:extLst>
              <a:ext uri="{FF2B5EF4-FFF2-40B4-BE49-F238E27FC236}">
                <a16:creationId xmlns:a16="http://schemas.microsoft.com/office/drawing/2014/main" id="{6E0DC647-5667-0541-99BD-34A4FEE953EE}"/>
              </a:ext>
            </a:extLst>
          </p:cNvPr>
          <p:cNvPicPr>
            <a:picLocks noChangeAspect="1"/>
          </p:cNvPicPr>
          <p:nvPr/>
        </p:nvPicPr>
        <p:blipFill>
          <a:blip r:embed="rId3"/>
          <a:stretch>
            <a:fillRect/>
          </a:stretch>
        </p:blipFill>
        <p:spPr>
          <a:xfrm>
            <a:off x="4650549" y="1336888"/>
            <a:ext cx="4135371" cy="5032739"/>
          </a:xfrm>
          <a:prstGeom prst="rect">
            <a:avLst/>
          </a:prstGeom>
        </p:spPr>
      </p:pic>
    </p:spTree>
    <p:extLst>
      <p:ext uri="{BB962C8B-B14F-4D97-AF65-F5344CB8AC3E}">
        <p14:creationId xmlns:p14="http://schemas.microsoft.com/office/powerpoint/2010/main" val="45043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21</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Results</a:t>
            </a:r>
          </a:p>
        </p:txBody>
      </p:sp>
      <p:pic>
        <p:nvPicPr>
          <p:cNvPr id="2" name="Picture 1">
            <a:extLst>
              <a:ext uri="{FF2B5EF4-FFF2-40B4-BE49-F238E27FC236}">
                <a16:creationId xmlns:a16="http://schemas.microsoft.com/office/drawing/2014/main" id="{072C6AA0-1501-4943-9D27-1F35F6D02406}"/>
              </a:ext>
            </a:extLst>
          </p:cNvPr>
          <p:cNvPicPr>
            <a:picLocks noChangeAspect="1"/>
          </p:cNvPicPr>
          <p:nvPr/>
        </p:nvPicPr>
        <p:blipFill>
          <a:blip r:embed="rId2"/>
          <a:stretch>
            <a:fillRect/>
          </a:stretch>
        </p:blipFill>
        <p:spPr>
          <a:xfrm>
            <a:off x="1459057" y="1437700"/>
            <a:ext cx="6225886" cy="4791650"/>
          </a:xfrm>
          <a:prstGeom prst="rect">
            <a:avLst/>
          </a:prstGeom>
        </p:spPr>
      </p:pic>
    </p:spTree>
    <p:extLst>
      <p:ext uri="{BB962C8B-B14F-4D97-AF65-F5344CB8AC3E}">
        <p14:creationId xmlns:p14="http://schemas.microsoft.com/office/powerpoint/2010/main" val="67483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22</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Scenarios</a:t>
            </a:r>
          </a:p>
        </p:txBody>
      </p:sp>
      <p:pic>
        <p:nvPicPr>
          <p:cNvPr id="4" name="Picture 3">
            <a:extLst>
              <a:ext uri="{FF2B5EF4-FFF2-40B4-BE49-F238E27FC236}">
                <a16:creationId xmlns:a16="http://schemas.microsoft.com/office/drawing/2014/main" id="{F53E9732-2126-DD44-BE43-C5F254F0749D}"/>
              </a:ext>
            </a:extLst>
          </p:cNvPr>
          <p:cNvPicPr>
            <a:picLocks noChangeAspect="1"/>
          </p:cNvPicPr>
          <p:nvPr/>
        </p:nvPicPr>
        <p:blipFill>
          <a:blip r:embed="rId2"/>
          <a:stretch>
            <a:fillRect/>
          </a:stretch>
        </p:blipFill>
        <p:spPr>
          <a:xfrm>
            <a:off x="1035050" y="2159000"/>
            <a:ext cx="7073900" cy="2540000"/>
          </a:xfrm>
          <a:prstGeom prst="rect">
            <a:avLst/>
          </a:prstGeom>
        </p:spPr>
      </p:pic>
    </p:spTree>
    <p:extLst>
      <p:ext uri="{BB962C8B-B14F-4D97-AF65-F5344CB8AC3E}">
        <p14:creationId xmlns:p14="http://schemas.microsoft.com/office/powerpoint/2010/main" val="338998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23</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Scenarios</a:t>
            </a:r>
          </a:p>
        </p:txBody>
      </p:sp>
      <p:pic>
        <p:nvPicPr>
          <p:cNvPr id="2" name="Picture 1">
            <a:extLst>
              <a:ext uri="{FF2B5EF4-FFF2-40B4-BE49-F238E27FC236}">
                <a16:creationId xmlns:a16="http://schemas.microsoft.com/office/drawing/2014/main" id="{8312D07B-5399-004F-A1D9-CDF5609E663C}"/>
              </a:ext>
            </a:extLst>
          </p:cNvPr>
          <p:cNvPicPr>
            <a:picLocks noChangeAspect="1"/>
          </p:cNvPicPr>
          <p:nvPr/>
        </p:nvPicPr>
        <p:blipFill>
          <a:blip r:embed="rId2"/>
          <a:stretch>
            <a:fillRect/>
          </a:stretch>
        </p:blipFill>
        <p:spPr>
          <a:xfrm>
            <a:off x="91013" y="1338996"/>
            <a:ext cx="2704141" cy="4927755"/>
          </a:xfrm>
          <a:prstGeom prst="rect">
            <a:avLst/>
          </a:prstGeom>
        </p:spPr>
      </p:pic>
      <p:pic>
        <p:nvPicPr>
          <p:cNvPr id="5" name="Picture 4">
            <a:extLst>
              <a:ext uri="{FF2B5EF4-FFF2-40B4-BE49-F238E27FC236}">
                <a16:creationId xmlns:a16="http://schemas.microsoft.com/office/drawing/2014/main" id="{8C3A5B56-F404-414D-AD46-1DBA622729AE}"/>
              </a:ext>
            </a:extLst>
          </p:cNvPr>
          <p:cNvPicPr>
            <a:picLocks noChangeAspect="1"/>
          </p:cNvPicPr>
          <p:nvPr/>
        </p:nvPicPr>
        <p:blipFill rotWithShape="1">
          <a:blip r:embed="rId3"/>
          <a:srcRect r="60817"/>
          <a:stretch/>
        </p:blipFill>
        <p:spPr>
          <a:xfrm>
            <a:off x="2864725" y="2374897"/>
            <a:ext cx="1111828" cy="1615209"/>
          </a:xfrm>
          <a:prstGeom prst="rect">
            <a:avLst/>
          </a:prstGeom>
        </p:spPr>
      </p:pic>
      <p:pic>
        <p:nvPicPr>
          <p:cNvPr id="6" name="Picture 5">
            <a:extLst>
              <a:ext uri="{FF2B5EF4-FFF2-40B4-BE49-F238E27FC236}">
                <a16:creationId xmlns:a16="http://schemas.microsoft.com/office/drawing/2014/main" id="{2D83F352-FF1A-9F4A-883F-311CEDFABB6A}"/>
              </a:ext>
            </a:extLst>
          </p:cNvPr>
          <p:cNvPicPr>
            <a:picLocks noChangeAspect="1"/>
          </p:cNvPicPr>
          <p:nvPr/>
        </p:nvPicPr>
        <p:blipFill>
          <a:blip r:embed="rId4"/>
          <a:stretch>
            <a:fillRect/>
          </a:stretch>
        </p:blipFill>
        <p:spPr>
          <a:xfrm>
            <a:off x="4465437" y="1595945"/>
            <a:ext cx="4668172" cy="4607229"/>
          </a:xfrm>
          <a:prstGeom prst="rect">
            <a:avLst/>
          </a:prstGeom>
        </p:spPr>
      </p:pic>
      <p:pic>
        <p:nvPicPr>
          <p:cNvPr id="8" name="Picture 7">
            <a:extLst>
              <a:ext uri="{FF2B5EF4-FFF2-40B4-BE49-F238E27FC236}">
                <a16:creationId xmlns:a16="http://schemas.microsoft.com/office/drawing/2014/main" id="{1F06FE1D-360F-CE4F-BB4B-1DBEBBB1706D}"/>
              </a:ext>
            </a:extLst>
          </p:cNvPr>
          <p:cNvPicPr>
            <a:picLocks noChangeAspect="1"/>
          </p:cNvPicPr>
          <p:nvPr/>
        </p:nvPicPr>
        <p:blipFill rotWithShape="1">
          <a:blip r:embed="rId3"/>
          <a:srcRect l="40770" t="13454"/>
          <a:stretch/>
        </p:blipFill>
        <p:spPr>
          <a:xfrm>
            <a:off x="2795154" y="4070384"/>
            <a:ext cx="1680673" cy="1397882"/>
          </a:xfrm>
          <a:prstGeom prst="rect">
            <a:avLst/>
          </a:prstGeom>
        </p:spPr>
      </p:pic>
    </p:spTree>
    <p:extLst>
      <p:ext uri="{BB962C8B-B14F-4D97-AF65-F5344CB8AC3E}">
        <p14:creationId xmlns:p14="http://schemas.microsoft.com/office/powerpoint/2010/main" val="242199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24</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Scenarios</a:t>
            </a:r>
          </a:p>
        </p:txBody>
      </p:sp>
      <p:pic>
        <p:nvPicPr>
          <p:cNvPr id="4" name="Picture 3">
            <a:extLst>
              <a:ext uri="{FF2B5EF4-FFF2-40B4-BE49-F238E27FC236}">
                <a16:creationId xmlns:a16="http://schemas.microsoft.com/office/drawing/2014/main" id="{F4C03452-4ADC-7C45-A492-4DC76BEABAC9}"/>
              </a:ext>
            </a:extLst>
          </p:cNvPr>
          <p:cNvPicPr>
            <a:picLocks noChangeAspect="1"/>
          </p:cNvPicPr>
          <p:nvPr/>
        </p:nvPicPr>
        <p:blipFill>
          <a:blip r:embed="rId2"/>
          <a:stretch>
            <a:fillRect/>
          </a:stretch>
        </p:blipFill>
        <p:spPr>
          <a:xfrm>
            <a:off x="529941" y="1420711"/>
            <a:ext cx="5247986" cy="4800556"/>
          </a:xfrm>
          <a:prstGeom prst="rect">
            <a:avLst/>
          </a:prstGeom>
        </p:spPr>
      </p:pic>
      <p:pic>
        <p:nvPicPr>
          <p:cNvPr id="7" name="Picture 6">
            <a:extLst>
              <a:ext uri="{FF2B5EF4-FFF2-40B4-BE49-F238E27FC236}">
                <a16:creationId xmlns:a16="http://schemas.microsoft.com/office/drawing/2014/main" id="{D24C3222-47D2-CE49-AF75-BDAE1A05817F}"/>
              </a:ext>
            </a:extLst>
          </p:cNvPr>
          <p:cNvPicPr>
            <a:picLocks noChangeAspect="1"/>
          </p:cNvPicPr>
          <p:nvPr/>
        </p:nvPicPr>
        <p:blipFill>
          <a:blip r:embed="rId3"/>
          <a:stretch>
            <a:fillRect/>
          </a:stretch>
        </p:blipFill>
        <p:spPr>
          <a:xfrm>
            <a:off x="5895329" y="1420711"/>
            <a:ext cx="2584086" cy="4814952"/>
          </a:xfrm>
          <a:prstGeom prst="rect">
            <a:avLst/>
          </a:prstGeom>
        </p:spPr>
      </p:pic>
    </p:spTree>
    <p:extLst>
      <p:ext uri="{BB962C8B-B14F-4D97-AF65-F5344CB8AC3E}">
        <p14:creationId xmlns:p14="http://schemas.microsoft.com/office/powerpoint/2010/main" val="270019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25</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Scenarios</a:t>
            </a:r>
          </a:p>
        </p:txBody>
      </p:sp>
      <p:pic>
        <p:nvPicPr>
          <p:cNvPr id="2" name="Picture 1">
            <a:extLst>
              <a:ext uri="{FF2B5EF4-FFF2-40B4-BE49-F238E27FC236}">
                <a16:creationId xmlns:a16="http://schemas.microsoft.com/office/drawing/2014/main" id="{E685DD15-0CA9-3343-A3B1-39289C3DA699}"/>
              </a:ext>
            </a:extLst>
          </p:cNvPr>
          <p:cNvPicPr>
            <a:picLocks noChangeAspect="1"/>
          </p:cNvPicPr>
          <p:nvPr/>
        </p:nvPicPr>
        <p:blipFill>
          <a:blip r:embed="rId2"/>
          <a:stretch>
            <a:fillRect/>
          </a:stretch>
        </p:blipFill>
        <p:spPr>
          <a:xfrm>
            <a:off x="561104" y="1420712"/>
            <a:ext cx="5253523" cy="4814952"/>
          </a:xfrm>
          <a:prstGeom prst="rect">
            <a:avLst/>
          </a:prstGeom>
        </p:spPr>
      </p:pic>
      <p:pic>
        <p:nvPicPr>
          <p:cNvPr id="5" name="Picture 4">
            <a:extLst>
              <a:ext uri="{FF2B5EF4-FFF2-40B4-BE49-F238E27FC236}">
                <a16:creationId xmlns:a16="http://schemas.microsoft.com/office/drawing/2014/main" id="{900D8C11-6101-9C4B-A389-916E53604F9C}"/>
              </a:ext>
            </a:extLst>
          </p:cNvPr>
          <p:cNvPicPr>
            <a:picLocks noChangeAspect="1"/>
          </p:cNvPicPr>
          <p:nvPr/>
        </p:nvPicPr>
        <p:blipFill>
          <a:blip r:embed="rId3"/>
          <a:stretch>
            <a:fillRect/>
          </a:stretch>
        </p:blipFill>
        <p:spPr>
          <a:xfrm>
            <a:off x="5912122" y="1420712"/>
            <a:ext cx="2566725" cy="4814952"/>
          </a:xfrm>
          <a:prstGeom prst="rect">
            <a:avLst/>
          </a:prstGeom>
        </p:spPr>
      </p:pic>
    </p:spTree>
    <p:extLst>
      <p:ext uri="{BB962C8B-B14F-4D97-AF65-F5344CB8AC3E}">
        <p14:creationId xmlns:p14="http://schemas.microsoft.com/office/powerpoint/2010/main" val="144380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26</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Scenarios</a:t>
            </a:r>
          </a:p>
        </p:txBody>
      </p:sp>
      <p:pic>
        <p:nvPicPr>
          <p:cNvPr id="4" name="Picture 3">
            <a:extLst>
              <a:ext uri="{FF2B5EF4-FFF2-40B4-BE49-F238E27FC236}">
                <a16:creationId xmlns:a16="http://schemas.microsoft.com/office/drawing/2014/main" id="{00679D36-CEC5-0F46-9444-8C2E5E42021D}"/>
              </a:ext>
            </a:extLst>
          </p:cNvPr>
          <p:cNvPicPr>
            <a:picLocks noChangeAspect="1"/>
          </p:cNvPicPr>
          <p:nvPr/>
        </p:nvPicPr>
        <p:blipFill>
          <a:blip r:embed="rId2"/>
          <a:stretch>
            <a:fillRect/>
          </a:stretch>
        </p:blipFill>
        <p:spPr>
          <a:xfrm>
            <a:off x="977900" y="2362200"/>
            <a:ext cx="7188200" cy="2133600"/>
          </a:xfrm>
          <a:prstGeom prst="rect">
            <a:avLst/>
          </a:prstGeom>
        </p:spPr>
      </p:pic>
    </p:spTree>
    <p:extLst>
      <p:ext uri="{BB962C8B-B14F-4D97-AF65-F5344CB8AC3E}">
        <p14:creationId xmlns:p14="http://schemas.microsoft.com/office/powerpoint/2010/main" val="381617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27</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Conclusions</a:t>
            </a:r>
          </a:p>
        </p:txBody>
      </p:sp>
      <p:sp>
        <p:nvSpPr>
          <p:cNvPr id="5" name="TextBox 4">
            <a:extLst>
              <a:ext uri="{FF2B5EF4-FFF2-40B4-BE49-F238E27FC236}">
                <a16:creationId xmlns:a16="http://schemas.microsoft.com/office/drawing/2014/main" id="{553881E5-BE7A-DB45-879F-9323461814F9}"/>
              </a:ext>
            </a:extLst>
          </p:cNvPr>
          <p:cNvSpPr txBox="1"/>
          <p:nvPr/>
        </p:nvSpPr>
        <p:spPr>
          <a:xfrm>
            <a:off x="135082" y="1475509"/>
            <a:ext cx="8863445" cy="483209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Canal and aquifer water budgets for urban areas indicate that most of the water discharging through the salinity control structures is derived from groundwater inflow within the urban parts of the study area </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On average, the canals are draining the Biscayne aquifer </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Groundwater discharge from the urban areas to the coast is approximately 7 percent of the total surface-water inflow to Biscayne Bay </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Groundwater </a:t>
            </a:r>
            <a:r>
              <a:rPr lang="en-US" sz="2000" dirty="0" err="1">
                <a:latin typeface="Arial" panose="020B0604020202020204" pitchFamily="34" charset="0"/>
                <a:cs typeface="Arial" panose="020B0604020202020204" pitchFamily="34" charset="0"/>
              </a:rPr>
              <a:t>pumpage</a:t>
            </a:r>
            <a:r>
              <a:rPr lang="en-US" sz="2000" dirty="0">
                <a:latin typeface="Arial" panose="020B0604020202020204" pitchFamily="34" charset="0"/>
                <a:cs typeface="Arial" panose="020B0604020202020204" pitchFamily="34" charset="0"/>
              </a:rPr>
              <a:t> ranges from 13 to 27 percent of local sources of groundwater recharge </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Simulations show that the canal system limits the adverse effects of proposed groundwater </a:t>
            </a:r>
            <a:r>
              <a:rPr lang="en-US" sz="2000" dirty="0" err="1">
                <a:latin typeface="Arial" panose="020B0604020202020204" pitchFamily="34" charset="0"/>
                <a:cs typeface="Arial" panose="020B0604020202020204" pitchFamily="34" charset="0"/>
              </a:rPr>
              <a:t>pumpage</a:t>
            </a:r>
            <a:r>
              <a:rPr lang="en-US" sz="2000" dirty="0">
                <a:latin typeface="Arial" panose="020B0604020202020204" pitchFamily="34" charset="0"/>
                <a:cs typeface="Arial" panose="020B0604020202020204" pitchFamily="34" charset="0"/>
              </a:rPr>
              <a:t> increases </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Proposed increases in groundwater </a:t>
            </a:r>
            <a:r>
              <a:rPr lang="en-US" sz="2000" dirty="0" err="1">
                <a:latin typeface="Arial" panose="020B0604020202020204" pitchFamily="34" charset="0"/>
                <a:cs typeface="Arial" panose="020B0604020202020204" pitchFamily="34" charset="0"/>
              </a:rPr>
              <a:t>pumpage</a:t>
            </a:r>
            <a:r>
              <a:rPr lang="en-US" sz="2000" dirty="0">
                <a:latin typeface="Arial" panose="020B0604020202020204" pitchFamily="34" charset="0"/>
                <a:cs typeface="Arial" panose="020B0604020202020204" pitchFamily="34" charset="0"/>
              </a:rPr>
              <a:t> did not have a notable effect on the position of the freshwater-seawater interface </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857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40E7-A2BE-4514-B579-2A9D3D300B90}"/>
              </a:ext>
            </a:extLst>
          </p:cNvPr>
          <p:cNvSpPr>
            <a:spLocks noGrp="1"/>
          </p:cNvSpPr>
          <p:nvPr>
            <p:ph type="title"/>
          </p:nvPr>
        </p:nvSpPr>
        <p:spPr>
          <a:xfrm>
            <a:off x="623888" y="13434"/>
            <a:ext cx="7886700" cy="1325563"/>
          </a:xfrm>
        </p:spPr>
        <p:txBody>
          <a:bodyPr/>
          <a:lstStyle/>
          <a:p>
            <a:pPr algn="ctr"/>
            <a:r>
              <a:rPr lang="en-US" dirty="0">
                <a:solidFill>
                  <a:schemeClr val="bg1"/>
                </a:solidFill>
              </a:rPr>
              <a:t>Study Area</a:t>
            </a:r>
          </a:p>
        </p:txBody>
      </p:sp>
      <p:sp>
        <p:nvSpPr>
          <p:cNvPr id="3" name="Slide Number Placeholder 2">
            <a:extLst>
              <a:ext uri="{FF2B5EF4-FFF2-40B4-BE49-F238E27FC236}">
                <a16:creationId xmlns:a16="http://schemas.microsoft.com/office/drawing/2014/main" id="{CA932ADD-10DF-4027-A70A-C92588104461}"/>
              </a:ext>
            </a:extLst>
          </p:cNvPr>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3</a:t>
            </a:fld>
            <a:endParaRPr lang="en-US" dirty="0">
              <a:solidFill>
                <a:srgbClr val="FFFFFF"/>
              </a:solidFill>
              <a:latin typeface="Arial"/>
              <a:cs typeface="Arial"/>
            </a:endParaRPr>
          </a:p>
        </p:txBody>
      </p:sp>
      <p:pic>
        <p:nvPicPr>
          <p:cNvPr id="5" name="Picture 4">
            <a:extLst>
              <a:ext uri="{FF2B5EF4-FFF2-40B4-BE49-F238E27FC236}">
                <a16:creationId xmlns:a16="http://schemas.microsoft.com/office/drawing/2014/main" id="{0E687D50-C2D9-E844-B97D-BB6E40270A77}"/>
              </a:ext>
            </a:extLst>
          </p:cNvPr>
          <p:cNvPicPr>
            <a:picLocks noChangeAspect="1"/>
          </p:cNvPicPr>
          <p:nvPr/>
        </p:nvPicPr>
        <p:blipFill>
          <a:blip r:embed="rId2"/>
          <a:stretch>
            <a:fillRect/>
          </a:stretch>
        </p:blipFill>
        <p:spPr>
          <a:xfrm>
            <a:off x="671994" y="1401343"/>
            <a:ext cx="3874607" cy="4888523"/>
          </a:xfrm>
          <a:prstGeom prst="rect">
            <a:avLst/>
          </a:prstGeom>
        </p:spPr>
      </p:pic>
      <p:pic>
        <p:nvPicPr>
          <p:cNvPr id="6" name="Picture 5">
            <a:extLst>
              <a:ext uri="{FF2B5EF4-FFF2-40B4-BE49-F238E27FC236}">
                <a16:creationId xmlns:a16="http://schemas.microsoft.com/office/drawing/2014/main" id="{72F52215-21DA-1041-9862-0F39019F2072}"/>
              </a:ext>
            </a:extLst>
          </p:cNvPr>
          <p:cNvPicPr>
            <a:picLocks noChangeAspect="1"/>
          </p:cNvPicPr>
          <p:nvPr/>
        </p:nvPicPr>
        <p:blipFill>
          <a:blip r:embed="rId3"/>
          <a:stretch>
            <a:fillRect/>
          </a:stretch>
        </p:blipFill>
        <p:spPr>
          <a:xfrm>
            <a:off x="5491229" y="1401343"/>
            <a:ext cx="2919399" cy="4888524"/>
          </a:xfrm>
          <a:prstGeom prst="rect">
            <a:avLst/>
          </a:prstGeom>
        </p:spPr>
      </p:pic>
    </p:spTree>
    <p:extLst>
      <p:ext uri="{BB962C8B-B14F-4D97-AF65-F5344CB8AC3E}">
        <p14:creationId xmlns:p14="http://schemas.microsoft.com/office/powerpoint/2010/main" val="397362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4</a:t>
            </a:fld>
            <a:endParaRPr lang="en-US" dirty="0">
              <a:solidFill>
                <a:srgbClr val="FFFFFF"/>
              </a:solidFill>
              <a:latin typeface="Arial"/>
              <a:cs typeface="Arial"/>
            </a:endParaRPr>
          </a:p>
        </p:txBody>
      </p:sp>
      <p:pic>
        <p:nvPicPr>
          <p:cNvPr id="9" name="Picture 8">
            <a:extLst>
              <a:ext uri="{FF2B5EF4-FFF2-40B4-BE49-F238E27FC236}">
                <a16:creationId xmlns:a16="http://schemas.microsoft.com/office/drawing/2014/main" id="{33360CE4-E08E-E44C-898D-A6C7AF777C1A}"/>
              </a:ext>
            </a:extLst>
          </p:cNvPr>
          <p:cNvPicPr>
            <a:picLocks noChangeAspect="1"/>
          </p:cNvPicPr>
          <p:nvPr/>
        </p:nvPicPr>
        <p:blipFill>
          <a:blip r:embed="rId2"/>
          <a:stretch>
            <a:fillRect/>
          </a:stretch>
        </p:blipFill>
        <p:spPr>
          <a:xfrm>
            <a:off x="20781" y="2299322"/>
            <a:ext cx="5093288" cy="2979262"/>
          </a:xfrm>
          <a:prstGeom prst="rect">
            <a:avLst/>
          </a:prstGeom>
        </p:spPr>
      </p:pic>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Surface-water Flow</a:t>
            </a:r>
          </a:p>
        </p:txBody>
      </p:sp>
      <p:pic>
        <p:nvPicPr>
          <p:cNvPr id="2" name="Picture 1">
            <a:extLst>
              <a:ext uri="{FF2B5EF4-FFF2-40B4-BE49-F238E27FC236}">
                <a16:creationId xmlns:a16="http://schemas.microsoft.com/office/drawing/2014/main" id="{38FB893B-8147-D540-BEA6-6B50F68FE4C8}"/>
              </a:ext>
            </a:extLst>
          </p:cNvPr>
          <p:cNvPicPr>
            <a:picLocks noChangeAspect="1"/>
          </p:cNvPicPr>
          <p:nvPr/>
        </p:nvPicPr>
        <p:blipFill>
          <a:blip r:embed="rId3"/>
          <a:stretch>
            <a:fillRect/>
          </a:stretch>
        </p:blipFill>
        <p:spPr>
          <a:xfrm>
            <a:off x="4967259" y="1392381"/>
            <a:ext cx="4094938" cy="4899430"/>
          </a:xfrm>
          <a:prstGeom prst="rect">
            <a:avLst/>
          </a:prstGeom>
        </p:spPr>
      </p:pic>
    </p:spTree>
    <p:extLst>
      <p:ext uri="{BB962C8B-B14F-4D97-AF65-F5344CB8AC3E}">
        <p14:creationId xmlns:p14="http://schemas.microsoft.com/office/powerpoint/2010/main" val="425325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5</a:t>
            </a:fld>
            <a:endParaRPr lang="en-US" dirty="0">
              <a:solidFill>
                <a:srgbClr val="FFFFFF"/>
              </a:solidFill>
              <a:latin typeface="Arial"/>
              <a:cs typeface="Arial"/>
            </a:endParaRPr>
          </a:p>
        </p:txBody>
      </p:sp>
      <p:pic>
        <p:nvPicPr>
          <p:cNvPr id="9" name="Picture 8">
            <a:extLst>
              <a:ext uri="{FF2B5EF4-FFF2-40B4-BE49-F238E27FC236}">
                <a16:creationId xmlns:a16="http://schemas.microsoft.com/office/drawing/2014/main" id="{33360CE4-E08E-E44C-898D-A6C7AF777C1A}"/>
              </a:ext>
            </a:extLst>
          </p:cNvPr>
          <p:cNvPicPr>
            <a:picLocks noChangeAspect="1"/>
          </p:cNvPicPr>
          <p:nvPr/>
        </p:nvPicPr>
        <p:blipFill>
          <a:blip r:embed="rId2"/>
          <a:stretch>
            <a:fillRect/>
          </a:stretch>
        </p:blipFill>
        <p:spPr>
          <a:xfrm>
            <a:off x="20781" y="2299322"/>
            <a:ext cx="5093288" cy="2979262"/>
          </a:xfrm>
          <a:prstGeom prst="rect">
            <a:avLst/>
          </a:prstGeom>
        </p:spPr>
      </p:pic>
      <p:pic>
        <p:nvPicPr>
          <p:cNvPr id="10" name="Picture 9">
            <a:extLst>
              <a:ext uri="{FF2B5EF4-FFF2-40B4-BE49-F238E27FC236}">
                <a16:creationId xmlns:a16="http://schemas.microsoft.com/office/drawing/2014/main" id="{F384DAD7-08A2-CD4A-9750-A51B853876F0}"/>
              </a:ext>
            </a:extLst>
          </p:cNvPr>
          <p:cNvPicPr>
            <a:picLocks noChangeAspect="1"/>
          </p:cNvPicPr>
          <p:nvPr/>
        </p:nvPicPr>
        <p:blipFill>
          <a:blip r:embed="rId3"/>
          <a:stretch>
            <a:fillRect/>
          </a:stretch>
        </p:blipFill>
        <p:spPr>
          <a:xfrm>
            <a:off x="5126703" y="1402773"/>
            <a:ext cx="3923781" cy="4914034"/>
          </a:xfrm>
          <a:prstGeom prst="rect">
            <a:avLst/>
          </a:prstGeom>
        </p:spPr>
      </p:pic>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Surface-water Flow</a:t>
            </a:r>
          </a:p>
        </p:txBody>
      </p:sp>
    </p:spTree>
    <p:extLst>
      <p:ext uri="{BB962C8B-B14F-4D97-AF65-F5344CB8AC3E}">
        <p14:creationId xmlns:p14="http://schemas.microsoft.com/office/powerpoint/2010/main" val="317971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6</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Water Use</a:t>
            </a:r>
          </a:p>
        </p:txBody>
      </p:sp>
      <p:pic>
        <p:nvPicPr>
          <p:cNvPr id="2" name="Picture 1">
            <a:extLst>
              <a:ext uri="{FF2B5EF4-FFF2-40B4-BE49-F238E27FC236}">
                <a16:creationId xmlns:a16="http://schemas.microsoft.com/office/drawing/2014/main" id="{14204874-90E5-414E-AEC3-6E4CD88339CD}"/>
              </a:ext>
            </a:extLst>
          </p:cNvPr>
          <p:cNvPicPr>
            <a:picLocks noChangeAspect="1"/>
          </p:cNvPicPr>
          <p:nvPr/>
        </p:nvPicPr>
        <p:blipFill>
          <a:blip r:embed="rId2"/>
          <a:stretch>
            <a:fillRect/>
          </a:stretch>
        </p:blipFill>
        <p:spPr>
          <a:xfrm>
            <a:off x="-13856" y="2582145"/>
            <a:ext cx="7239000" cy="2628900"/>
          </a:xfrm>
          <a:prstGeom prst="rect">
            <a:avLst/>
          </a:prstGeom>
        </p:spPr>
      </p:pic>
      <p:pic>
        <p:nvPicPr>
          <p:cNvPr id="7" name="Picture 6">
            <a:extLst>
              <a:ext uri="{FF2B5EF4-FFF2-40B4-BE49-F238E27FC236}">
                <a16:creationId xmlns:a16="http://schemas.microsoft.com/office/drawing/2014/main" id="{9FD2D577-B0DF-5642-AF4B-51B37B8A191A}"/>
              </a:ext>
            </a:extLst>
          </p:cNvPr>
          <p:cNvPicPr>
            <a:picLocks noChangeAspect="1"/>
          </p:cNvPicPr>
          <p:nvPr/>
        </p:nvPicPr>
        <p:blipFill>
          <a:blip r:embed="rId3"/>
          <a:stretch>
            <a:fillRect/>
          </a:stretch>
        </p:blipFill>
        <p:spPr>
          <a:xfrm>
            <a:off x="7076210" y="2273412"/>
            <a:ext cx="1989050" cy="3330658"/>
          </a:xfrm>
          <a:prstGeom prst="rect">
            <a:avLst/>
          </a:prstGeom>
        </p:spPr>
      </p:pic>
    </p:spTree>
    <p:extLst>
      <p:ext uri="{BB962C8B-B14F-4D97-AF65-F5344CB8AC3E}">
        <p14:creationId xmlns:p14="http://schemas.microsoft.com/office/powerpoint/2010/main" val="353937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7</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Water Use</a:t>
            </a:r>
          </a:p>
        </p:txBody>
      </p:sp>
      <p:pic>
        <p:nvPicPr>
          <p:cNvPr id="4" name="Picture 3">
            <a:extLst>
              <a:ext uri="{FF2B5EF4-FFF2-40B4-BE49-F238E27FC236}">
                <a16:creationId xmlns:a16="http://schemas.microsoft.com/office/drawing/2014/main" id="{D7C836AB-66BE-D24B-ACAD-191F74AFB094}"/>
              </a:ext>
            </a:extLst>
          </p:cNvPr>
          <p:cNvPicPr>
            <a:picLocks noChangeAspect="1"/>
          </p:cNvPicPr>
          <p:nvPr/>
        </p:nvPicPr>
        <p:blipFill>
          <a:blip r:embed="rId2"/>
          <a:stretch>
            <a:fillRect/>
          </a:stretch>
        </p:blipFill>
        <p:spPr>
          <a:xfrm>
            <a:off x="315077" y="1423555"/>
            <a:ext cx="2627281" cy="4775199"/>
          </a:xfrm>
          <a:prstGeom prst="rect">
            <a:avLst/>
          </a:prstGeom>
        </p:spPr>
      </p:pic>
      <p:pic>
        <p:nvPicPr>
          <p:cNvPr id="5" name="Picture 4">
            <a:extLst>
              <a:ext uri="{FF2B5EF4-FFF2-40B4-BE49-F238E27FC236}">
                <a16:creationId xmlns:a16="http://schemas.microsoft.com/office/drawing/2014/main" id="{4D9F9976-9C59-BB46-83ED-31BC2145DBEE}"/>
              </a:ext>
            </a:extLst>
          </p:cNvPr>
          <p:cNvPicPr>
            <a:picLocks noChangeAspect="1"/>
          </p:cNvPicPr>
          <p:nvPr/>
        </p:nvPicPr>
        <p:blipFill>
          <a:blip r:embed="rId3"/>
          <a:stretch>
            <a:fillRect/>
          </a:stretch>
        </p:blipFill>
        <p:spPr>
          <a:xfrm>
            <a:off x="3117271" y="2844523"/>
            <a:ext cx="2310823" cy="1566996"/>
          </a:xfrm>
          <a:prstGeom prst="rect">
            <a:avLst/>
          </a:prstGeom>
        </p:spPr>
      </p:pic>
    </p:spTree>
    <p:extLst>
      <p:ext uri="{BB962C8B-B14F-4D97-AF65-F5344CB8AC3E}">
        <p14:creationId xmlns:p14="http://schemas.microsoft.com/office/powerpoint/2010/main" val="174345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8</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Groundwater Recharge</a:t>
            </a:r>
          </a:p>
        </p:txBody>
      </p:sp>
      <p:pic>
        <p:nvPicPr>
          <p:cNvPr id="6" name="Picture 5">
            <a:extLst>
              <a:ext uri="{FF2B5EF4-FFF2-40B4-BE49-F238E27FC236}">
                <a16:creationId xmlns:a16="http://schemas.microsoft.com/office/drawing/2014/main" id="{AAF6CF97-9D9A-8D4B-A161-586150F44404}"/>
              </a:ext>
            </a:extLst>
          </p:cNvPr>
          <p:cNvPicPr>
            <a:picLocks noChangeAspect="1"/>
          </p:cNvPicPr>
          <p:nvPr/>
        </p:nvPicPr>
        <p:blipFill>
          <a:blip r:embed="rId2"/>
          <a:stretch>
            <a:fillRect/>
          </a:stretch>
        </p:blipFill>
        <p:spPr>
          <a:xfrm>
            <a:off x="1400463" y="1664696"/>
            <a:ext cx="6343073" cy="4702623"/>
          </a:xfrm>
          <a:prstGeom prst="rect">
            <a:avLst/>
          </a:prstGeom>
        </p:spPr>
      </p:pic>
      <p:pic>
        <p:nvPicPr>
          <p:cNvPr id="8" name="Picture 7">
            <a:extLst>
              <a:ext uri="{FF2B5EF4-FFF2-40B4-BE49-F238E27FC236}">
                <a16:creationId xmlns:a16="http://schemas.microsoft.com/office/drawing/2014/main" id="{6B928E30-8C8C-B645-8A9A-AB1A363EAA61}"/>
              </a:ext>
            </a:extLst>
          </p:cNvPr>
          <p:cNvPicPr>
            <a:picLocks noChangeAspect="1"/>
          </p:cNvPicPr>
          <p:nvPr/>
        </p:nvPicPr>
        <p:blipFill>
          <a:blip r:embed="rId3"/>
          <a:stretch>
            <a:fillRect/>
          </a:stretch>
        </p:blipFill>
        <p:spPr>
          <a:xfrm>
            <a:off x="3054349" y="3827758"/>
            <a:ext cx="3035300" cy="292100"/>
          </a:xfrm>
          <a:prstGeom prst="rect">
            <a:avLst/>
          </a:prstGeom>
        </p:spPr>
      </p:pic>
      <p:pic>
        <p:nvPicPr>
          <p:cNvPr id="9" name="Picture 8">
            <a:extLst>
              <a:ext uri="{FF2B5EF4-FFF2-40B4-BE49-F238E27FC236}">
                <a16:creationId xmlns:a16="http://schemas.microsoft.com/office/drawing/2014/main" id="{4EA8C850-5ABB-0A4A-9515-5FF196B1D582}"/>
              </a:ext>
            </a:extLst>
          </p:cNvPr>
          <p:cNvPicPr>
            <a:picLocks noChangeAspect="1"/>
          </p:cNvPicPr>
          <p:nvPr/>
        </p:nvPicPr>
        <p:blipFill>
          <a:blip r:embed="rId4"/>
          <a:stretch>
            <a:fillRect/>
          </a:stretch>
        </p:blipFill>
        <p:spPr>
          <a:xfrm>
            <a:off x="3098799" y="1338997"/>
            <a:ext cx="2946400" cy="533400"/>
          </a:xfrm>
          <a:prstGeom prst="rect">
            <a:avLst/>
          </a:prstGeom>
        </p:spPr>
      </p:pic>
    </p:spTree>
    <p:extLst>
      <p:ext uri="{BB962C8B-B14F-4D97-AF65-F5344CB8AC3E}">
        <p14:creationId xmlns:p14="http://schemas.microsoft.com/office/powerpoint/2010/main" val="280609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7DF1C536-496C-A34C-B892-74BB361569C2}" type="slidenum">
              <a:rPr lang="en-US" smtClean="0">
                <a:solidFill>
                  <a:srgbClr val="FFFFFF"/>
                </a:solidFill>
                <a:latin typeface="Arial"/>
                <a:cs typeface="Arial"/>
              </a:rPr>
              <a:pPr/>
              <a:t>9</a:t>
            </a:fld>
            <a:endParaRPr lang="en-US" dirty="0">
              <a:solidFill>
                <a:srgbClr val="FFFFFF"/>
              </a:solidFill>
              <a:latin typeface="Arial"/>
              <a:cs typeface="Arial"/>
            </a:endParaRPr>
          </a:p>
        </p:txBody>
      </p:sp>
      <p:sp>
        <p:nvSpPr>
          <p:cNvPr id="11" name="Title 1">
            <a:extLst>
              <a:ext uri="{FF2B5EF4-FFF2-40B4-BE49-F238E27FC236}">
                <a16:creationId xmlns:a16="http://schemas.microsoft.com/office/drawing/2014/main" id="{FE47BCDA-E74A-9C4E-AC03-FEC533E1B365}"/>
              </a:ext>
            </a:extLst>
          </p:cNvPr>
          <p:cNvSpPr>
            <a:spLocks noGrp="1"/>
          </p:cNvSpPr>
          <p:nvPr>
            <p:ph type="title"/>
          </p:nvPr>
        </p:nvSpPr>
        <p:spPr>
          <a:xfrm>
            <a:off x="623888" y="13434"/>
            <a:ext cx="7886700" cy="1325563"/>
          </a:xfrm>
        </p:spPr>
        <p:txBody>
          <a:bodyPr/>
          <a:lstStyle/>
          <a:p>
            <a:pPr algn="ctr"/>
            <a:r>
              <a:rPr lang="en-US" dirty="0">
                <a:solidFill>
                  <a:schemeClr val="bg1"/>
                </a:solidFill>
              </a:rPr>
              <a:t>Model Setup</a:t>
            </a:r>
          </a:p>
        </p:txBody>
      </p:sp>
      <p:pic>
        <p:nvPicPr>
          <p:cNvPr id="2" name="Picture 1">
            <a:extLst>
              <a:ext uri="{FF2B5EF4-FFF2-40B4-BE49-F238E27FC236}">
                <a16:creationId xmlns:a16="http://schemas.microsoft.com/office/drawing/2014/main" id="{6FE8AE74-C673-8F4B-99F6-CA9E0BB71EDD}"/>
              </a:ext>
            </a:extLst>
          </p:cNvPr>
          <p:cNvPicPr>
            <a:picLocks noChangeAspect="1"/>
          </p:cNvPicPr>
          <p:nvPr/>
        </p:nvPicPr>
        <p:blipFill>
          <a:blip r:embed="rId2"/>
          <a:stretch>
            <a:fillRect/>
          </a:stretch>
        </p:blipFill>
        <p:spPr>
          <a:xfrm>
            <a:off x="1235211" y="1470432"/>
            <a:ext cx="2674788" cy="4842164"/>
          </a:xfrm>
          <a:prstGeom prst="rect">
            <a:avLst/>
          </a:prstGeom>
        </p:spPr>
      </p:pic>
      <p:pic>
        <p:nvPicPr>
          <p:cNvPr id="4" name="Picture 3">
            <a:extLst>
              <a:ext uri="{FF2B5EF4-FFF2-40B4-BE49-F238E27FC236}">
                <a16:creationId xmlns:a16="http://schemas.microsoft.com/office/drawing/2014/main" id="{C036A9DF-9952-A24F-B339-E341F2B0A6A9}"/>
              </a:ext>
            </a:extLst>
          </p:cNvPr>
          <p:cNvPicPr>
            <a:picLocks noChangeAspect="1"/>
          </p:cNvPicPr>
          <p:nvPr/>
        </p:nvPicPr>
        <p:blipFill>
          <a:blip r:embed="rId3"/>
          <a:stretch>
            <a:fillRect/>
          </a:stretch>
        </p:blipFill>
        <p:spPr>
          <a:xfrm>
            <a:off x="4360899" y="1428868"/>
            <a:ext cx="3978402" cy="4925291"/>
          </a:xfrm>
          <a:prstGeom prst="rect">
            <a:avLst/>
          </a:prstGeom>
        </p:spPr>
      </p:pic>
    </p:spTree>
    <p:extLst>
      <p:ext uri="{BB962C8B-B14F-4D97-AF65-F5344CB8AC3E}">
        <p14:creationId xmlns:p14="http://schemas.microsoft.com/office/powerpoint/2010/main" val="368547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80769</TotalTime>
  <Words>245</Words>
  <Application>Microsoft Macintosh PowerPoint</Application>
  <PresentationFormat>Letter Paper (8.5x11 in)</PresentationFormat>
  <Paragraphs>76</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Case Study Miami Dade County</vt:lpstr>
      <vt:lpstr>Objectives</vt:lpstr>
      <vt:lpstr>Study Area</vt:lpstr>
      <vt:lpstr>Surface-water Flow</vt:lpstr>
      <vt:lpstr>Surface-water Flow</vt:lpstr>
      <vt:lpstr>Water Use</vt:lpstr>
      <vt:lpstr>Water Use</vt:lpstr>
      <vt:lpstr>Groundwater Recharge</vt:lpstr>
      <vt:lpstr>Model Setup</vt:lpstr>
      <vt:lpstr>Model Setup</vt:lpstr>
      <vt:lpstr>Model Setup</vt:lpstr>
      <vt:lpstr>Model Setup</vt:lpstr>
      <vt:lpstr>Model Calibration</vt:lpstr>
      <vt:lpstr>Model Calibration</vt:lpstr>
      <vt:lpstr>Model Calibration</vt:lpstr>
      <vt:lpstr>Model Calibration</vt:lpstr>
      <vt:lpstr>Model Calibration</vt:lpstr>
      <vt:lpstr>Model Calibration</vt:lpstr>
      <vt:lpstr>Model Calibration</vt:lpstr>
      <vt:lpstr>Model Calibration</vt:lpstr>
      <vt:lpstr>Model Results</vt:lpstr>
      <vt:lpstr>Model Scenarios</vt:lpstr>
      <vt:lpstr>Model Scenarios</vt:lpstr>
      <vt:lpstr>Model Scenarios</vt:lpstr>
      <vt:lpstr>Model Scenarios</vt:lpstr>
      <vt:lpstr>Model Scenarios</vt:lpstr>
      <vt:lpstr>Conclusions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WMA Restructure Phase II</dc:title>
  <dc:creator>Microsoft Office User</dc:creator>
  <cp:lastModifiedBy>Hughes, Joseph D</cp:lastModifiedBy>
  <cp:revision>786</cp:revision>
  <cp:lastPrinted>2017-09-15T19:47:59Z</cp:lastPrinted>
  <dcterms:created xsi:type="dcterms:W3CDTF">2016-05-06T18:05:53Z</dcterms:created>
  <dcterms:modified xsi:type="dcterms:W3CDTF">2018-08-20T16:22:23Z</dcterms:modified>
</cp:coreProperties>
</file>